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0" r:id="rId4"/>
  </p:sldMasterIdLst>
  <p:notesMasterIdLst>
    <p:notesMasterId r:id="rId48"/>
  </p:notesMasterIdLst>
  <p:handoutMasterIdLst>
    <p:handoutMasterId r:id="rId49"/>
  </p:handoutMasterIdLst>
  <p:sldIdLst>
    <p:sldId id="404" r:id="rId5"/>
    <p:sldId id="406" r:id="rId6"/>
    <p:sldId id="475" r:id="rId7"/>
    <p:sldId id="446" r:id="rId8"/>
    <p:sldId id="408" r:id="rId9"/>
    <p:sldId id="407" r:id="rId10"/>
    <p:sldId id="435" r:id="rId11"/>
    <p:sldId id="423" r:id="rId12"/>
    <p:sldId id="450" r:id="rId13"/>
    <p:sldId id="449" r:id="rId14"/>
    <p:sldId id="447" r:id="rId15"/>
    <p:sldId id="349" r:id="rId16"/>
    <p:sldId id="425" r:id="rId17"/>
    <p:sldId id="426" r:id="rId18"/>
    <p:sldId id="427" r:id="rId19"/>
    <p:sldId id="451" r:id="rId20"/>
    <p:sldId id="453" r:id="rId21"/>
    <p:sldId id="459" r:id="rId22"/>
    <p:sldId id="460" r:id="rId23"/>
    <p:sldId id="471" r:id="rId24"/>
    <p:sldId id="443" r:id="rId25"/>
    <p:sldId id="472" r:id="rId26"/>
    <p:sldId id="476" r:id="rId27"/>
    <p:sldId id="464" r:id="rId28"/>
    <p:sldId id="428" r:id="rId29"/>
    <p:sldId id="413" r:id="rId30"/>
    <p:sldId id="430" r:id="rId31"/>
    <p:sldId id="445" r:id="rId32"/>
    <p:sldId id="473" r:id="rId33"/>
    <p:sldId id="466" r:id="rId34"/>
    <p:sldId id="356" r:id="rId35"/>
    <p:sldId id="470" r:id="rId36"/>
    <p:sldId id="415" r:id="rId37"/>
    <p:sldId id="444" r:id="rId38"/>
    <p:sldId id="441" r:id="rId39"/>
    <p:sldId id="467" r:id="rId40"/>
    <p:sldId id="468" r:id="rId41"/>
    <p:sldId id="469" r:id="rId42"/>
    <p:sldId id="432" r:id="rId43"/>
    <p:sldId id="434" r:id="rId44"/>
    <p:sldId id="382" r:id="rId45"/>
    <p:sldId id="442" r:id="rId46"/>
    <p:sldId id="388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tinez Boo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2"/>
    <a:srgbClr val="8C2233"/>
    <a:srgbClr val="FDFDFD"/>
    <a:srgbClr val="A9A9A9"/>
    <a:srgbClr val="00748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38EC-74BC-4589-BAF0-3C8A2D4058AF}" v="35" vWet="37" dt="2023-06-05T21:49:39.643"/>
    <p1510:client id="{14FD2B86-C1A7-4F69-AFA2-228608472533}" v="8" dt="2023-06-05T22:49:43.634"/>
    <p1510:client id="{F4B878E9-86CD-4070-ADD0-778C2BD44D77}" v="5" dt="2023-06-05T21:50:0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73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D57C1-657D-411D-B96D-9C622D7C8A5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F0D51A-D0D7-4CD3-A3A2-98C0EBAA4BE8}">
      <dgm:prSet custT="1"/>
      <dgm:spPr>
        <a:solidFill>
          <a:schemeClr val="accent1"/>
        </a:solidFill>
      </dgm:spPr>
      <dgm:t>
        <a:bodyPr/>
        <a:lstStyle/>
        <a:p>
          <a:r>
            <a:rPr lang="es-ES" sz="18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Protege y promueve los derechos civiles de las personas con discapacidades</a:t>
          </a:r>
          <a:endParaRPr lang="es-ES" sz="1800" b="1" u="none" kern="1200" noProof="0">
            <a:solidFill>
              <a:srgbClr val="F8F8F8"/>
            </a:solidFill>
            <a:latin typeface="Arial"/>
            <a:ea typeface="+mn-ea"/>
            <a:cs typeface="Arial"/>
          </a:endParaRPr>
        </a:p>
      </dgm:t>
    </dgm:pt>
    <dgm:pt modelId="{C6BD4804-0B0C-4F13-8B0D-156B12757E78}" type="parTrans" cxnId="{BD6CF608-C002-4D36-A509-C68ECA97174B}">
      <dgm:prSet/>
      <dgm:spPr/>
      <dgm:t>
        <a:bodyPr/>
        <a:lstStyle/>
        <a:p>
          <a:endParaRPr lang="en-US"/>
        </a:p>
      </dgm:t>
    </dgm:pt>
    <dgm:pt modelId="{EAC4C0BB-3477-47E3-B75B-1C2D49DE2E2D}" type="sibTrans" cxnId="{BD6CF608-C002-4D36-A509-C68ECA97174B}">
      <dgm:prSet/>
      <dgm:spPr/>
      <dgm:t>
        <a:bodyPr/>
        <a:lstStyle/>
        <a:p>
          <a:endParaRPr lang="en-US"/>
        </a:p>
      </dgm:t>
    </dgm:pt>
    <dgm:pt modelId="{82B25F94-1DBA-49A9-AE86-1B49E22AB961}">
      <dgm:prSet custT="1"/>
      <dgm:spPr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ES" sz="1400" b="1" u="sng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Programa de Educación:</a:t>
          </a:r>
          <a:r>
            <a:rPr lang="es-ES" sz="14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 Trabaja para asegurar que los niños con necesidades especiales reciban los servicios </a:t>
          </a:r>
        </a:p>
        <a:p>
          <a:pPr marL="0" lvl="0" indent="0" algn="ctr" defTabSz="57785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ES" sz="14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educativos a los que tienen derecho</a:t>
          </a:r>
          <a:endParaRPr lang="es-ES" sz="1400" b="1" u="none" kern="1200" noProof="0">
            <a:solidFill>
              <a:srgbClr val="F8F8F8"/>
            </a:solidFill>
            <a:latin typeface="Arial"/>
            <a:ea typeface="+mn-ea"/>
            <a:cs typeface="Arial"/>
          </a:endParaRPr>
        </a:p>
      </dgm:t>
    </dgm:pt>
    <dgm:pt modelId="{F5F6A866-90AF-4781-A376-9200F5DE9AA2}" type="parTrans" cxnId="{59BE0EB1-2426-4746-953E-64E3F1641B67}">
      <dgm:prSet/>
      <dgm:spPr/>
      <dgm:t>
        <a:bodyPr/>
        <a:lstStyle/>
        <a:p>
          <a:endParaRPr lang="en-US"/>
        </a:p>
      </dgm:t>
    </dgm:pt>
    <dgm:pt modelId="{D01B928C-C5CE-47D7-863E-9C4A2A32C896}" type="sibTrans" cxnId="{59BE0EB1-2426-4746-953E-64E3F1641B67}">
      <dgm:prSet/>
      <dgm:spPr/>
      <dgm:t>
        <a:bodyPr/>
        <a:lstStyle/>
        <a:p>
          <a:endParaRPr lang="en-US"/>
        </a:p>
      </dgm:t>
    </dgm:pt>
    <dgm:pt modelId="{57A658B6-0EC4-4ECC-8431-004A92ECEFD0}">
      <dgm:prSet custT="1"/>
      <dgm:spPr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ES" sz="13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Integración en la Comunidad: </a:t>
          </a:r>
          <a:r>
            <a:rPr lang="es-E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asegurarse que las personas con discapacidades de desarrollo y </a:t>
          </a:r>
        </a:p>
        <a:p>
          <a:pPr marL="0" lvl="0" indent="0" algn="ctr" defTabSz="57785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E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con enfermedades mentales sean reintegradas a la comunidad</a:t>
          </a:r>
          <a:endParaRPr lang="es-ES" sz="1300" b="1" u="none" kern="1200" noProof="0">
            <a:solidFill>
              <a:srgbClr val="FBFFFF"/>
            </a:solidFill>
            <a:latin typeface="Arial"/>
            <a:ea typeface="+mn-ea"/>
            <a:cs typeface="Arial"/>
          </a:endParaRPr>
        </a:p>
      </dgm:t>
    </dgm:pt>
    <dgm:pt modelId="{34836792-EA4A-478E-91B4-24E9428BBE02}" type="parTrans" cxnId="{3317AEBD-64D8-47DC-A6C7-A5D122AB9578}">
      <dgm:prSet/>
      <dgm:spPr/>
      <dgm:t>
        <a:bodyPr/>
        <a:lstStyle/>
        <a:p>
          <a:endParaRPr lang="en-US"/>
        </a:p>
      </dgm:t>
    </dgm:pt>
    <dgm:pt modelId="{E0694116-9E5A-4B3C-932C-CD13B089C995}" type="sibTrans" cxnId="{3317AEBD-64D8-47DC-A6C7-A5D122AB9578}">
      <dgm:prSet/>
      <dgm:spPr/>
      <dgm:t>
        <a:bodyPr/>
        <a:lstStyle/>
        <a:p>
          <a:endParaRPr lang="en-US"/>
        </a:p>
      </dgm:t>
    </dgm:pt>
    <dgm:pt modelId="{525BE9B5-DAF6-45D5-8A50-2C6A8E774744}">
      <dgm:prSet custT="1"/>
      <dgm:spPr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US" sz="14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Oportunidad y Acceso: </a:t>
          </a:r>
          <a:r>
            <a:rPr lang="es-US" sz="14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remover barreras de  accesibilidad para individuos con discapacidades </a:t>
          </a:r>
          <a:r>
            <a:rPr lang="es-US" sz="1400" b="1" u="none" kern="1200" noProof="0">
              <a:solidFill>
                <a:srgbClr val="FBFFFF"/>
              </a:solidFill>
              <a:latin typeface="Arial"/>
              <a:ea typeface="+mn-ea"/>
              <a:cs typeface="Arial"/>
            </a:rPr>
            <a:t> </a:t>
          </a:r>
        </a:p>
      </dgm:t>
    </dgm:pt>
    <dgm:pt modelId="{592A4134-ABCA-46BE-9D17-0C0A8833F861}" type="parTrans" cxnId="{A8F4B8D8-DAD7-49D1-8ADE-85B4F08A79FE}">
      <dgm:prSet/>
      <dgm:spPr/>
      <dgm:t>
        <a:bodyPr/>
        <a:lstStyle/>
        <a:p>
          <a:endParaRPr lang="en-US"/>
        </a:p>
      </dgm:t>
    </dgm:pt>
    <dgm:pt modelId="{59637549-8B7F-456D-8728-7E5728C692BF}" type="sibTrans" cxnId="{A8F4B8D8-DAD7-49D1-8ADE-85B4F08A79FE}">
      <dgm:prSet/>
      <dgm:spPr/>
      <dgm:t>
        <a:bodyPr/>
        <a:lstStyle/>
        <a:p>
          <a:endParaRPr lang="en-US"/>
        </a:p>
      </dgm:t>
    </dgm:pt>
    <dgm:pt modelId="{5DE4EA99-97B2-4BAA-A5EF-4117933C1569}">
      <dgm:prSet custT="1"/>
      <dgm:spPr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n-US" sz="1300" b="1" u="sng" kern="1200">
              <a:solidFill>
                <a:srgbClr val="FBFFFF"/>
              </a:solidFill>
              <a:latin typeface="Arial"/>
              <a:ea typeface="+mn-ea"/>
              <a:cs typeface="Arial"/>
            </a:rPr>
            <a:t> </a:t>
          </a:r>
          <a:r>
            <a:rPr lang="es-US" sz="13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Acceso a la Comunidad: </a:t>
          </a:r>
          <a:r>
            <a:rPr lang="es-U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remover las barreras de comunicación para personas con discapacidades </a:t>
          </a:r>
        </a:p>
        <a:p>
          <a:pPr marL="0" lvl="0" indent="0" algn="ctr" defTabSz="577850">
            <a:lnSpc>
              <a:spcPct val="100000"/>
            </a:lnSpc>
            <a:spcBef>
              <a:spcPts val="1000"/>
            </a:spcBef>
            <a:spcAft>
              <a:spcPts val="0"/>
            </a:spcAft>
            <a:buNone/>
          </a:pPr>
          <a:r>
            <a:rPr lang="es-U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quienes tienen una competencia de inglés limitada, sordera  o problemas de audición</a:t>
          </a:r>
          <a:endParaRPr lang="es-US" sz="1300" b="1" u="none" kern="1200" noProof="0">
            <a:solidFill>
              <a:srgbClr val="FBFFFF"/>
            </a:solidFill>
            <a:latin typeface="Arial"/>
            <a:ea typeface="+mn-ea"/>
            <a:cs typeface="Arial"/>
          </a:endParaRPr>
        </a:p>
      </dgm:t>
    </dgm:pt>
    <dgm:pt modelId="{28A5C1AB-B9FC-4143-88AA-11DFFC2B96A4}" type="parTrans" cxnId="{D534C24F-D68A-4DD9-823A-436DA0BA561F}">
      <dgm:prSet/>
      <dgm:spPr/>
      <dgm:t>
        <a:bodyPr/>
        <a:lstStyle/>
        <a:p>
          <a:endParaRPr lang="en-US"/>
        </a:p>
      </dgm:t>
    </dgm:pt>
    <dgm:pt modelId="{98780C82-29F2-4BEE-ADFB-F0F8AE30843F}" type="sibTrans" cxnId="{D534C24F-D68A-4DD9-823A-436DA0BA561F}">
      <dgm:prSet/>
      <dgm:spPr/>
      <dgm:t>
        <a:bodyPr/>
        <a:lstStyle/>
        <a:p>
          <a:endParaRPr lang="en-US"/>
        </a:p>
      </dgm:t>
    </dgm:pt>
    <dgm:pt modelId="{B69FCDF9-7B71-44AE-ACBC-7E2CC20404D8}" type="pres">
      <dgm:prSet presAssocID="{247D57C1-657D-411D-B96D-9C622D7C8A59}" presName="diagram" presStyleCnt="0">
        <dgm:presLayoutVars>
          <dgm:dir/>
          <dgm:resizeHandles val="exact"/>
        </dgm:presLayoutVars>
      </dgm:prSet>
      <dgm:spPr/>
    </dgm:pt>
    <dgm:pt modelId="{BC6ECC95-A733-46A6-9842-7C28E4A8EE70}" type="pres">
      <dgm:prSet presAssocID="{0FF0D51A-D0D7-4CD3-A3A2-98C0EBAA4BE8}" presName="node" presStyleLbl="node1" presStyleIdx="0" presStyleCnt="5" custLinFactNeighborX="-1119">
        <dgm:presLayoutVars>
          <dgm:bulletEnabled val="1"/>
        </dgm:presLayoutVars>
      </dgm:prSet>
      <dgm:spPr/>
    </dgm:pt>
    <dgm:pt modelId="{07AE4405-CCA3-423B-A108-35AF0241DE1E}" type="pres">
      <dgm:prSet presAssocID="{EAC4C0BB-3477-47E3-B75B-1C2D49DE2E2D}" presName="sibTrans" presStyleCnt="0"/>
      <dgm:spPr/>
    </dgm:pt>
    <dgm:pt modelId="{99A23342-24E7-4968-83D2-97925D3A63F4}" type="pres">
      <dgm:prSet presAssocID="{82B25F94-1DBA-49A9-AE86-1B49E22AB961}" presName="node" presStyleLbl="node1" presStyleIdx="1" presStyleCnt="5">
        <dgm:presLayoutVars>
          <dgm:bulletEnabled val="1"/>
        </dgm:presLayoutVars>
      </dgm:prSet>
      <dgm:spPr>
        <a:xfrm>
          <a:off x="2808962" y="42296"/>
          <a:ext cx="2553602" cy="1532161"/>
        </a:xfrm>
        <a:prstGeom prst="rect">
          <a:avLst/>
        </a:prstGeom>
      </dgm:spPr>
    </dgm:pt>
    <dgm:pt modelId="{4F276DAA-88BD-43CC-ACE3-CA925F020040}" type="pres">
      <dgm:prSet presAssocID="{D01B928C-C5CE-47D7-863E-9C4A2A32C896}" presName="sibTrans" presStyleCnt="0"/>
      <dgm:spPr/>
    </dgm:pt>
    <dgm:pt modelId="{65FB18B4-51A8-40D3-A3E3-B2A5FFFECBBF}" type="pres">
      <dgm:prSet presAssocID="{57A658B6-0EC4-4ECC-8431-004A92ECEFD0}" presName="node" presStyleLbl="node1" presStyleIdx="2" presStyleCnt="5">
        <dgm:presLayoutVars>
          <dgm:bulletEnabled val="1"/>
        </dgm:presLayoutVars>
      </dgm:prSet>
      <dgm:spPr>
        <a:xfrm>
          <a:off x="5617925" y="42296"/>
          <a:ext cx="2553602" cy="1532161"/>
        </a:xfrm>
        <a:prstGeom prst="rect">
          <a:avLst/>
        </a:prstGeom>
      </dgm:spPr>
    </dgm:pt>
    <dgm:pt modelId="{84458064-9D59-44F6-A28B-0F4AF89F080B}" type="pres">
      <dgm:prSet presAssocID="{E0694116-9E5A-4B3C-932C-CD13B089C995}" presName="sibTrans" presStyleCnt="0"/>
      <dgm:spPr/>
    </dgm:pt>
    <dgm:pt modelId="{928B6A75-B973-402C-9C8D-71D464987E7B}" type="pres">
      <dgm:prSet presAssocID="{525BE9B5-DAF6-45D5-8A50-2C6A8E774744}" presName="node" presStyleLbl="node1" presStyleIdx="3" presStyleCnt="5">
        <dgm:presLayoutVars>
          <dgm:bulletEnabled val="1"/>
        </dgm:presLayoutVars>
      </dgm:prSet>
      <dgm:spPr>
        <a:xfrm>
          <a:off x="1404481" y="1829818"/>
          <a:ext cx="2553602" cy="1532161"/>
        </a:xfrm>
        <a:prstGeom prst="rect">
          <a:avLst/>
        </a:prstGeom>
      </dgm:spPr>
    </dgm:pt>
    <dgm:pt modelId="{7CF9300C-F979-41FA-83C7-57FA59334587}" type="pres">
      <dgm:prSet presAssocID="{59637549-8B7F-456D-8728-7E5728C692BF}" presName="sibTrans" presStyleCnt="0"/>
      <dgm:spPr/>
    </dgm:pt>
    <dgm:pt modelId="{FB8C00B3-89EA-41F0-9A05-F5B74DFAFDC2}" type="pres">
      <dgm:prSet presAssocID="{5DE4EA99-97B2-4BAA-A5EF-4117933C1569}" presName="node" presStyleLbl="node1" presStyleIdx="4" presStyleCnt="5">
        <dgm:presLayoutVars>
          <dgm:bulletEnabled val="1"/>
        </dgm:presLayoutVars>
      </dgm:prSet>
      <dgm:spPr>
        <a:xfrm>
          <a:off x="4213444" y="1829818"/>
          <a:ext cx="2553602" cy="1532161"/>
        </a:xfrm>
        <a:prstGeom prst="rect">
          <a:avLst/>
        </a:prstGeom>
      </dgm:spPr>
    </dgm:pt>
  </dgm:ptLst>
  <dgm:cxnLst>
    <dgm:cxn modelId="{BD6CF608-C002-4D36-A509-C68ECA97174B}" srcId="{247D57C1-657D-411D-B96D-9C622D7C8A59}" destId="{0FF0D51A-D0D7-4CD3-A3A2-98C0EBAA4BE8}" srcOrd="0" destOrd="0" parTransId="{C6BD4804-0B0C-4F13-8B0D-156B12757E78}" sibTransId="{EAC4C0BB-3477-47E3-B75B-1C2D49DE2E2D}"/>
    <dgm:cxn modelId="{2CCF6820-C495-4B1F-A489-555785E81162}" type="presOf" srcId="{82B25F94-1DBA-49A9-AE86-1B49E22AB961}" destId="{99A23342-24E7-4968-83D2-97925D3A63F4}" srcOrd="0" destOrd="0" presId="urn:microsoft.com/office/officeart/2005/8/layout/default"/>
    <dgm:cxn modelId="{8CDDF442-93F9-4D86-BA90-2C711B16F833}" type="presOf" srcId="{0FF0D51A-D0D7-4CD3-A3A2-98C0EBAA4BE8}" destId="{BC6ECC95-A733-46A6-9842-7C28E4A8EE70}" srcOrd="0" destOrd="0" presId="urn:microsoft.com/office/officeart/2005/8/layout/default"/>
    <dgm:cxn modelId="{910B224C-0C18-44CE-A4B5-65D03EEA805E}" type="presOf" srcId="{247D57C1-657D-411D-B96D-9C622D7C8A59}" destId="{B69FCDF9-7B71-44AE-ACBC-7E2CC20404D8}" srcOrd="0" destOrd="0" presId="urn:microsoft.com/office/officeart/2005/8/layout/default"/>
    <dgm:cxn modelId="{D534C24F-D68A-4DD9-823A-436DA0BA561F}" srcId="{247D57C1-657D-411D-B96D-9C622D7C8A59}" destId="{5DE4EA99-97B2-4BAA-A5EF-4117933C1569}" srcOrd="4" destOrd="0" parTransId="{28A5C1AB-B9FC-4143-88AA-11DFFC2B96A4}" sibTransId="{98780C82-29F2-4BEE-ADFB-F0F8AE30843F}"/>
    <dgm:cxn modelId="{EEB71651-D045-4B3E-AB0C-C58C3080C3A4}" type="presOf" srcId="{57A658B6-0EC4-4ECC-8431-004A92ECEFD0}" destId="{65FB18B4-51A8-40D3-A3E3-B2A5FFFECBBF}" srcOrd="0" destOrd="0" presId="urn:microsoft.com/office/officeart/2005/8/layout/default"/>
    <dgm:cxn modelId="{D2DD3171-2B3C-4F36-9A93-0DCEA0DA41BC}" type="presOf" srcId="{525BE9B5-DAF6-45D5-8A50-2C6A8E774744}" destId="{928B6A75-B973-402C-9C8D-71D464987E7B}" srcOrd="0" destOrd="0" presId="urn:microsoft.com/office/officeart/2005/8/layout/default"/>
    <dgm:cxn modelId="{37DCFA99-8810-4A6B-B805-58DFB5640FC6}" type="presOf" srcId="{5DE4EA99-97B2-4BAA-A5EF-4117933C1569}" destId="{FB8C00B3-89EA-41F0-9A05-F5B74DFAFDC2}" srcOrd="0" destOrd="0" presId="urn:microsoft.com/office/officeart/2005/8/layout/default"/>
    <dgm:cxn modelId="{59BE0EB1-2426-4746-953E-64E3F1641B67}" srcId="{247D57C1-657D-411D-B96D-9C622D7C8A59}" destId="{82B25F94-1DBA-49A9-AE86-1B49E22AB961}" srcOrd="1" destOrd="0" parTransId="{F5F6A866-90AF-4781-A376-9200F5DE9AA2}" sibTransId="{D01B928C-C5CE-47D7-863E-9C4A2A32C896}"/>
    <dgm:cxn modelId="{3317AEBD-64D8-47DC-A6C7-A5D122AB9578}" srcId="{247D57C1-657D-411D-B96D-9C622D7C8A59}" destId="{57A658B6-0EC4-4ECC-8431-004A92ECEFD0}" srcOrd="2" destOrd="0" parTransId="{34836792-EA4A-478E-91B4-24E9428BBE02}" sibTransId="{E0694116-9E5A-4B3C-932C-CD13B089C995}"/>
    <dgm:cxn modelId="{A8F4B8D8-DAD7-49D1-8ADE-85B4F08A79FE}" srcId="{247D57C1-657D-411D-B96D-9C622D7C8A59}" destId="{525BE9B5-DAF6-45D5-8A50-2C6A8E774744}" srcOrd="3" destOrd="0" parTransId="{592A4134-ABCA-46BE-9D17-0C0A8833F861}" sibTransId="{59637549-8B7F-456D-8728-7E5728C692BF}"/>
    <dgm:cxn modelId="{1AF36B7C-7472-4893-99BE-06FF0F62FC68}" type="presParOf" srcId="{B69FCDF9-7B71-44AE-ACBC-7E2CC20404D8}" destId="{BC6ECC95-A733-46A6-9842-7C28E4A8EE70}" srcOrd="0" destOrd="0" presId="urn:microsoft.com/office/officeart/2005/8/layout/default"/>
    <dgm:cxn modelId="{6401A2D5-1954-449C-B401-F0DD17351F5C}" type="presParOf" srcId="{B69FCDF9-7B71-44AE-ACBC-7E2CC20404D8}" destId="{07AE4405-CCA3-423B-A108-35AF0241DE1E}" srcOrd="1" destOrd="0" presId="urn:microsoft.com/office/officeart/2005/8/layout/default"/>
    <dgm:cxn modelId="{D7FDDA4C-D296-4C29-BAF1-1356DE176586}" type="presParOf" srcId="{B69FCDF9-7B71-44AE-ACBC-7E2CC20404D8}" destId="{99A23342-24E7-4968-83D2-97925D3A63F4}" srcOrd="2" destOrd="0" presId="urn:microsoft.com/office/officeart/2005/8/layout/default"/>
    <dgm:cxn modelId="{06BB35B0-CFB2-480D-8AF3-47189995F672}" type="presParOf" srcId="{B69FCDF9-7B71-44AE-ACBC-7E2CC20404D8}" destId="{4F276DAA-88BD-43CC-ACE3-CA925F020040}" srcOrd="3" destOrd="0" presId="urn:microsoft.com/office/officeart/2005/8/layout/default"/>
    <dgm:cxn modelId="{84AD6CAF-5B66-49E6-B15F-542F1E80E180}" type="presParOf" srcId="{B69FCDF9-7B71-44AE-ACBC-7E2CC20404D8}" destId="{65FB18B4-51A8-40D3-A3E3-B2A5FFFECBBF}" srcOrd="4" destOrd="0" presId="urn:microsoft.com/office/officeart/2005/8/layout/default"/>
    <dgm:cxn modelId="{7BDA68B1-2BD3-4B35-BA84-E3116F033B9F}" type="presParOf" srcId="{B69FCDF9-7B71-44AE-ACBC-7E2CC20404D8}" destId="{84458064-9D59-44F6-A28B-0F4AF89F080B}" srcOrd="5" destOrd="0" presId="urn:microsoft.com/office/officeart/2005/8/layout/default"/>
    <dgm:cxn modelId="{A838CDAF-01BC-4BDC-9CF2-75FA201A4EF5}" type="presParOf" srcId="{B69FCDF9-7B71-44AE-ACBC-7E2CC20404D8}" destId="{928B6A75-B973-402C-9C8D-71D464987E7B}" srcOrd="6" destOrd="0" presId="urn:microsoft.com/office/officeart/2005/8/layout/default"/>
    <dgm:cxn modelId="{7DAFE5DD-5F6D-49B3-A551-BC57D018C77F}" type="presParOf" srcId="{B69FCDF9-7B71-44AE-ACBC-7E2CC20404D8}" destId="{7CF9300C-F979-41FA-83C7-57FA59334587}" srcOrd="7" destOrd="0" presId="urn:microsoft.com/office/officeart/2005/8/layout/default"/>
    <dgm:cxn modelId="{7AA97146-6EBA-4719-85AD-602F2F80BC4A}" type="presParOf" srcId="{B69FCDF9-7B71-44AE-ACBC-7E2CC20404D8}" destId="{FB8C00B3-89EA-41F0-9A05-F5B74DFAFD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ECB746-881F-470C-9F5A-FEB2898C59D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BCE7C-4B2D-4F04-ABD8-03337B59C614}" type="pres">
      <dgm:prSet presAssocID="{62ECB746-881F-470C-9F5A-FEB2898C59D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4E62EF-5A1A-43CB-BD64-E421713EF347}" type="presOf" srcId="{62ECB746-881F-470C-9F5A-FEB2898C59D2}" destId="{7F0BCE7C-4B2D-4F04-ABD8-03337B59C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ECC95-A733-46A6-9842-7C28E4A8EE70}">
      <dsp:nvSpPr>
        <dsp:cNvPr id="0" name=""/>
        <dsp:cNvSpPr/>
      </dsp:nvSpPr>
      <dsp:spPr>
        <a:xfrm>
          <a:off x="0" y="42296"/>
          <a:ext cx="2553602" cy="153216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Protege y promueve los derechos civiles de las personas con discapacidades</a:t>
          </a:r>
          <a:endParaRPr lang="es-ES" sz="1800" b="1" u="none" kern="1200" noProof="0">
            <a:solidFill>
              <a:srgbClr val="F8F8F8"/>
            </a:solidFill>
            <a:latin typeface="Arial"/>
            <a:ea typeface="+mn-ea"/>
            <a:cs typeface="Arial"/>
          </a:endParaRPr>
        </a:p>
      </dsp:txBody>
      <dsp:txXfrm>
        <a:off x="0" y="42296"/>
        <a:ext cx="2553602" cy="1532161"/>
      </dsp:txXfrm>
    </dsp:sp>
    <dsp:sp modelId="{99A23342-24E7-4968-83D2-97925D3A63F4}">
      <dsp:nvSpPr>
        <dsp:cNvPr id="0" name=""/>
        <dsp:cNvSpPr/>
      </dsp:nvSpPr>
      <dsp:spPr>
        <a:xfrm>
          <a:off x="2808962" y="42296"/>
          <a:ext cx="2553602" cy="1532161"/>
        </a:xfrm>
        <a:prstGeom prst="rect">
          <a:avLst/>
        </a:prstGeom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Programa de Educación:</a:t>
          </a:r>
          <a:r>
            <a:rPr lang="es-ES" sz="14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 Trabaja para asegurar que los niños con necesidades especiales reciban los servicios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none" kern="1200" noProof="0">
              <a:solidFill>
                <a:srgbClr val="F8F8F8"/>
              </a:solidFill>
              <a:latin typeface="Arial"/>
              <a:ea typeface="+mn-ea"/>
              <a:cs typeface="Arial"/>
              <a:sym typeface="Teko"/>
            </a:rPr>
            <a:t>educativos a los que tienen derecho</a:t>
          </a:r>
          <a:endParaRPr lang="es-ES" sz="1400" b="1" u="none" kern="1200" noProof="0">
            <a:solidFill>
              <a:srgbClr val="F8F8F8"/>
            </a:solidFill>
            <a:latin typeface="Arial"/>
            <a:ea typeface="+mn-ea"/>
            <a:cs typeface="Arial"/>
          </a:endParaRPr>
        </a:p>
      </dsp:txBody>
      <dsp:txXfrm>
        <a:off x="2808962" y="42296"/>
        <a:ext cx="2553602" cy="1532161"/>
      </dsp:txXfrm>
    </dsp:sp>
    <dsp:sp modelId="{65FB18B4-51A8-40D3-A3E3-B2A5FFFECBBF}">
      <dsp:nvSpPr>
        <dsp:cNvPr id="0" name=""/>
        <dsp:cNvSpPr/>
      </dsp:nvSpPr>
      <dsp:spPr>
        <a:xfrm>
          <a:off x="5617925" y="42296"/>
          <a:ext cx="2553602" cy="1532161"/>
        </a:xfrm>
        <a:prstGeom prst="rect">
          <a:avLst/>
        </a:prstGeom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3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Integración en la Comunidad: </a:t>
          </a:r>
          <a:r>
            <a:rPr lang="es-E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asegurarse que las personas con discapacidades de desarrollo y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con enfermedades mentales sean reintegradas a la comunidad</a:t>
          </a:r>
          <a:endParaRPr lang="es-ES" sz="1300" b="1" u="none" kern="1200" noProof="0">
            <a:solidFill>
              <a:srgbClr val="FBFFFF"/>
            </a:solidFill>
            <a:latin typeface="Arial"/>
            <a:ea typeface="+mn-ea"/>
            <a:cs typeface="Arial"/>
          </a:endParaRPr>
        </a:p>
      </dsp:txBody>
      <dsp:txXfrm>
        <a:off x="5617925" y="42296"/>
        <a:ext cx="2553602" cy="1532161"/>
      </dsp:txXfrm>
    </dsp:sp>
    <dsp:sp modelId="{928B6A75-B973-402C-9C8D-71D464987E7B}">
      <dsp:nvSpPr>
        <dsp:cNvPr id="0" name=""/>
        <dsp:cNvSpPr/>
      </dsp:nvSpPr>
      <dsp:spPr>
        <a:xfrm>
          <a:off x="1404481" y="1829818"/>
          <a:ext cx="2553602" cy="1532161"/>
        </a:xfrm>
        <a:prstGeom prst="rect">
          <a:avLst/>
        </a:prstGeom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US" sz="14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Oportunidad y Acceso: </a:t>
          </a:r>
          <a:r>
            <a:rPr lang="es-US" sz="14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remover barreras de  accesibilidad para individuos con discapacidades </a:t>
          </a:r>
          <a:r>
            <a:rPr lang="es-US" sz="1400" b="1" u="none" kern="1200" noProof="0">
              <a:solidFill>
                <a:srgbClr val="FBFFFF"/>
              </a:solidFill>
              <a:latin typeface="Arial"/>
              <a:ea typeface="+mn-ea"/>
              <a:cs typeface="Arial"/>
            </a:rPr>
            <a:t> </a:t>
          </a:r>
        </a:p>
      </dsp:txBody>
      <dsp:txXfrm>
        <a:off x="1404481" y="1829818"/>
        <a:ext cx="2553602" cy="1532161"/>
      </dsp:txXfrm>
    </dsp:sp>
    <dsp:sp modelId="{FB8C00B3-89EA-41F0-9A05-F5B74DFAFDC2}">
      <dsp:nvSpPr>
        <dsp:cNvPr id="0" name=""/>
        <dsp:cNvSpPr/>
      </dsp:nvSpPr>
      <dsp:spPr>
        <a:xfrm>
          <a:off x="4213444" y="1829818"/>
          <a:ext cx="2553602" cy="1532161"/>
        </a:xfrm>
        <a:prstGeom prst="rect">
          <a:avLst/>
        </a:prstGeom>
        <a:solidFill>
          <a:srgbClr val="8C2233"/>
        </a:solidFill>
        <a:ln w="19050" cap="rnd" cmpd="sng" algn="ctr">
          <a:solidFill>
            <a:srgbClr val="FB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sng" kern="1200">
              <a:solidFill>
                <a:srgbClr val="FBFFFF"/>
              </a:solidFill>
              <a:latin typeface="Arial"/>
              <a:ea typeface="+mn-ea"/>
              <a:cs typeface="Arial"/>
            </a:rPr>
            <a:t> </a:t>
          </a:r>
          <a:r>
            <a:rPr lang="es-US" sz="1300" b="1" u="sng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Acceso a la Comunidad: </a:t>
          </a:r>
          <a:r>
            <a:rPr lang="es-U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Trabaja para remover las barreras de comunicación para personas con discapacidades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US" sz="1300" b="1" u="none" kern="1200" noProof="0">
              <a:solidFill>
                <a:srgbClr val="FBFFFF"/>
              </a:solidFill>
              <a:latin typeface="Arial"/>
              <a:ea typeface="+mn-ea"/>
              <a:cs typeface="Arial"/>
              <a:sym typeface="Teko"/>
            </a:rPr>
            <a:t>quienes tienen una competencia de inglés limitada, sordera  o problemas de audición</a:t>
          </a:r>
          <a:endParaRPr lang="es-US" sz="1300" b="1" u="none" kern="1200" noProof="0">
            <a:solidFill>
              <a:srgbClr val="FBFFFF"/>
            </a:solidFill>
            <a:latin typeface="Arial"/>
            <a:ea typeface="+mn-ea"/>
            <a:cs typeface="Arial"/>
          </a:endParaRPr>
        </a:p>
      </dsp:txBody>
      <dsp:txXfrm>
        <a:off x="4213444" y="1829818"/>
        <a:ext cx="2553602" cy="1532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F53E11B-5F10-CA1E-2C91-25674945EC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807E364-6617-5124-D6E7-88DA01596C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5C24FC22-78E1-78ED-2CD0-1FB670E084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6CA5241B-B9F8-4C79-330D-675E89B515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17807A-CAB0-48FA-BBD2-3B2BF0410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FB4A714-E372-8A42-6D8D-318B3F5161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E262903-1450-515E-3B81-99F136EA02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8B728B-1BB3-0758-59D2-AE6BD906BB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EDA6B853-1AF2-E97A-5BEB-EED131B0F4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DB7DFDAB-E227-3781-2830-C6D50851A5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1031DF40-FDDE-87B5-D373-EB41CAB55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8CE1E2-5605-44B3-84D8-5E2C90486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7">
            <a:extLst>
              <a:ext uri="{FF2B5EF4-FFF2-40B4-BE49-F238E27FC236}">
                <a16:creationId xmlns:a16="http://schemas.microsoft.com/office/drawing/2014/main" id="{5F0DF8A9-B5FE-5296-292B-D5B03DFD5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B571EE1-E8F3-449E-8A1C-A083BE1822B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A6E1EC1-A095-544E-E150-E87BB0E15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3D912C-B6E1-4358-6DF0-3613B8CF6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C1722-379F-485B-A18F-17E6725274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4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25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CE1E2-5605-44B3-84D8-5E2C90486DA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330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7">
            <a:extLst>
              <a:ext uri="{FF2B5EF4-FFF2-40B4-BE49-F238E27FC236}">
                <a16:creationId xmlns:a16="http://schemas.microsoft.com/office/drawing/2014/main" id="{13DAF483-EF9E-D4B9-D8B6-62249B1D0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F03FB4AE-1430-4F50-BC77-D7DE0820288D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31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308E8D-882D-A183-84DB-993A65214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CAD6058-C162-0372-8070-5C6982F98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7">
            <a:extLst>
              <a:ext uri="{FF2B5EF4-FFF2-40B4-BE49-F238E27FC236}">
                <a16:creationId xmlns:a16="http://schemas.microsoft.com/office/drawing/2014/main" id="{13DAF483-EF9E-D4B9-D8B6-62249B1D0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FB4AE-1430-4F50-BC77-D7DE082028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308E8D-882D-A183-84DB-993A65214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CAD6058-C162-0372-8070-5C6982F98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81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35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30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42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7">
            <a:extLst>
              <a:ext uri="{FF2B5EF4-FFF2-40B4-BE49-F238E27FC236}">
                <a16:creationId xmlns:a16="http://schemas.microsoft.com/office/drawing/2014/main" id="{93608E84-71E7-577F-A657-60915914E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3E8F43BA-A2F2-4E63-8F34-BD1582355E52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12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A0B995F8-08F6-E9DA-F053-CBE5B8E80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6793FBB5-F37D-5BA8-1DFC-791CDFF35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7">
            <a:extLst>
              <a:ext uri="{FF2B5EF4-FFF2-40B4-BE49-F238E27FC236}">
                <a16:creationId xmlns:a16="http://schemas.microsoft.com/office/drawing/2014/main" id="{2991122F-3BC2-C3E1-79A5-045C1C3BF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8CD62CA6-F5DC-48D4-8AE2-25711AFAF512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13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5363" name="Rectangle 2050">
            <a:extLst>
              <a:ext uri="{FF2B5EF4-FFF2-40B4-BE49-F238E27FC236}">
                <a16:creationId xmlns:a16="http://schemas.microsoft.com/office/drawing/2014/main" id="{33978BF3-0150-D02E-C9F8-5C41096F8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2051">
            <a:extLst>
              <a:ext uri="{FF2B5EF4-FFF2-40B4-BE49-F238E27FC236}">
                <a16:creationId xmlns:a16="http://schemas.microsoft.com/office/drawing/2014/main" id="{EB3FDE6F-D5AE-4F57-73E6-AF8828E0B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0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7">
            <a:extLst>
              <a:ext uri="{FF2B5EF4-FFF2-40B4-BE49-F238E27FC236}">
                <a16:creationId xmlns:a16="http://schemas.microsoft.com/office/drawing/2014/main" id="{0AC5D8F9-F7D6-869D-8B74-C9BCA5BD2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1E4BA1AE-3E24-4E62-B85F-D72DF315AB60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14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0C12579-6507-CF3D-36E5-0751C8F90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D1100F3-1047-2234-DADE-3A16B9111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15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6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C1722-379F-485B-A18F-17E6725274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21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C1722-379F-485B-A18F-17E6725274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7">
            <a:extLst>
              <a:ext uri="{FF2B5EF4-FFF2-40B4-BE49-F238E27FC236}">
                <a16:creationId xmlns:a16="http://schemas.microsoft.com/office/drawing/2014/main" id="{1EBDF48D-6E83-9F62-CB12-ED310BDE1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3AC1722-379F-485B-A18F-17E672527485}" type="slidenum">
              <a:rPr lang="en-US" altLang="en-US" smtClean="0">
                <a:latin typeface="Tahoma" panose="020B0604030504040204" pitchFamily="34" charset="0"/>
              </a:rPr>
              <a:pPr eaLnBrk="0" hangingPunct="0"/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154A-E466-A8B3-41C7-AF729DA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1B7036D-E1F9-6D78-4F37-395F237B7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8908-3246-401C-BD11-61EF9A79952B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4C95-F42B-4B97-A437-4151542CDB6C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3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54AD-8732-4E33-938F-91BDC1C46058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1D8-7819-485F-81CB-7A39B9EEB7A1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09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8AF-C951-429F-97B2-FC44E9EAF5A3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D8BD-F614-48B7-95EF-52DA35C81297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80BA-5725-47F7-97C6-738476C07EDD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F5DD-4C7D-4BE0-9D95-3F1F7DF1D394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D16-A5BC-4D3D-9855-217C4FB16489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2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B967-E1D7-4E05-B74C-D10D9CE535E1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27EB-7BB2-457D-9A45-E3F97702C4CA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6FB4-955D-459A-8B0E-9F36BF5BD11A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5F08-A4AF-4670-8450-B34747BC0793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A3DC-A997-4940-ACED-2E39EC8E3D92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5174-BD73-4320-A993-03FF070EB6A2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571-116E-4C75-98FE-ECF1AF229FEC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2556-5B52-4C9A-B2A3-B47F7BC3ACDE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C8232C-B29C-455C-8FDB-79D8EE81BD37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D567-B7B4-473A-A858-9C3859BA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8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ylpi.org/get-help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nylpi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s.nyc.gov/learning/special-education/school-settings/other-educational-settings" TargetMode="External"/><Relationship Id="rId5" Type="http://schemas.openxmlformats.org/officeDocument/2006/relationships/hyperlink" Target="https://infohub.nyced.org/in-our-schools/programs/district-79" TargetMode="External"/><Relationship Id="rId4" Type="http://schemas.openxmlformats.org/officeDocument/2006/relationships/hyperlink" Target="https://www.schools.nyc.gov/learning/special-education/school-settings/district-schoo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s.nyc.gov/docs/default-source/default-document-library/asd-program-application-english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.nyc.gov/learning/special-education/school-settings/specialized-programs#:~:text=AIMS%20%28Acquisition%2C%20Integrated%20Services%2C%20Meaningful%20Communication%2C%20and%20Social,teacher%2C%20a%20speech%20teacher%2C%20and%20a%20classroom%20paraprofessional.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schools.nyc.gov/learning/special-education/supports-and-services/behavior-support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nycwell.cityofnewyork.us/en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cap4kids.org/newyorkcity/childrens-single-point-of-access/?doing_wp_cron=1685648389.403019905090332031250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s://www.schools.nyc.gov/school-life/safe-schools/suspens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cenet.edu/c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s.nyc.gov/about-us/policies/chancellors-regulation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ysed.gov/special-education/approved-private-special-act-state-operated-and-state-supported-schools-new-y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lpi.org/images/FE/chain234siteType8/site203/client/Microsoft%20Word%20-%20Hoja%20Informativa%20-%20Pvt%20school%20placement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d.gov/special-education/approved-private-special-act-state-operated-and-state-supported-schools-new-y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lpi.org/wp-content/uploads/2016/01/Students-Rights-In-Charters-Factsheet-Spanish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lpi.org/wp-content/uploads/2016/01/Questions-to-Ask-Charters-Spanish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lpi.org/images/FE/chain234siteType8/site203/client/Section%20504%20Accommodation%20Plans%20(Spanish)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lpi.org/images/FE/chain234siteType8/site203/client/Impartial_Hearings_In_New_York_City__Spanish_.pdf" TargetMode="External"/><Relationship Id="rId2" Type="http://schemas.openxmlformats.org/officeDocument/2006/relationships/hyperlink" Target="https://www.nylpi.org/images/FE/chain234siteType8/site203/client/Mediation_Spanish_Factshe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ylpi.org/images/FE/chain234siteType8/site203/client/Pendency%20(Spanish).pdf" TargetMode="Externa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cr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cid.org/" TargetMode="External"/><Relationship Id="rId5" Type="http://schemas.openxmlformats.org/officeDocument/2006/relationships/hyperlink" Target="https://mediatenyc.org/" TargetMode="External"/><Relationship Id="rId4" Type="http://schemas.openxmlformats.org/officeDocument/2006/relationships/hyperlink" Target="https://nypeace.org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opwdd.ny.gov/eligibility" TargetMode="External"/><Relationship Id="rId3" Type="http://schemas.openxmlformats.org/officeDocument/2006/relationships/hyperlink" Target="https://www.nysed.gov/sites/default/files/programs/curriculum-instruction/diploma-and-credentials-summary-requirements.pdf" TargetMode="External"/><Relationship Id="rId7" Type="http://schemas.openxmlformats.org/officeDocument/2006/relationships/hyperlink" Target="https://www.acces.nysed.gov/vr/apply-vocational-rehabilitation-services" TargetMode="External"/><Relationship Id="rId2" Type="http://schemas.openxmlformats.org/officeDocument/2006/relationships/hyperlink" Target="https://www.schools.nyc.gov/docs/default-source/default-document-library/family-guide-to-special-education-school-age-services-engli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s.nyc.gov/learning/special-education/help/contacts-and-resources" TargetMode="External"/><Relationship Id="rId5" Type="http://schemas.openxmlformats.org/officeDocument/2006/relationships/hyperlink" Target="https://www.nysed.gov/career-technical-education/requirements-cte-and-cdos-graduation-pathways-and-cdos-credentia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nysed.gov/curriculum-instruction/career-development-and-occupational-studies-cdos-standards" TargetMode="External"/><Relationship Id="rId9" Type="http://schemas.openxmlformats.org/officeDocument/2006/relationships/hyperlink" Target="https://my.omh.ny.gov/bi/pd/saw.dll?PortalPages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nylpi.org/resource/special-education-remote-learning-information-contacts-resources-links/" TargetMode="External"/><Relationship Id="rId7" Type="http://schemas.openxmlformats.org/officeDocument/2006/relationships/hyperlink" Target="https://www.nylpi.org/factsheets-resources/" TargetMode="External"/><Relationship Id="rId2" Type="http://schemas.openxmlformats.org/officeDocument/2006/relationships/hyperlink" Target="https://www.schools.ny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rightslaw.com/" TargetMode="External"/><Relationship Id="rId5" Type="http://schemas.openxmlformats.org/officeDocument/2006/relationships/hyperlink" Target="https://www.schools.nyc.gov/docs/default-source/default-document-library/impartial-hearing-request-english" TargetMode="External"/><Relationship Id="rId10" Type="http://schemas.openxmlformats.org/officeDocument/2006/relationships/hyperlink" Target="mailto:speced@nysed.gov" TargetMode="External"/><Relationship Id="rId4" Type="http://schemas.openxmlformats.org/officeDocument/2006/relationships/hyperlink" Target="https://includenyc.org/" TargetMode="External"/><Relationship Id="rId9" Type="http://schemas.openxmlformats.org/officeDocument/2006/relationships/hyperlink" Target="mailto:IHOQuest@schools.nyc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ylpi.org/our-work/disability-justic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lpi.org/images/FE/chain234siteType8/site203/client/Impartial_Hearings_In_New_York_City__Spanish_.pdf" TargetMode="External"/><Relationship Id="rId13" Type="http://schemas.openxmlformats.org/officeDocument/2006/relationships/hyperlink" Target="https://www.nylpi.org/wp-content/uploads/2015/07/NYLPI-Transparency-Fact-Sheet-English.pdf" TargetMode="External"/><Relationship Id="rId3" Type="http://schemas.openxmlformats.org/officeDocument/2006/relationships/hyperlink" Target="https://www.nylpi.org/images/FE/chain234siteType8/site203/client/How%20to%20Obtain%20Assistive%20Technology%20(Spanish).pdf" TargetMode="External"/><Relationship Id="rId7" Type="http://schemas.openxmlformats.org/officeDocument/2006/relationships/hyperlink" Target="https://www.nylpi.org/images/FE/chain234siteType8/site203/client/Section%20504%20Accommodation%20Plans%20(Spanish).pdf" TargetMode="External"/><Relationship Id="rId12" Type="http://schemas.openxmlformats.org/officeDocument/2006/relationships/hyperlink" Target="https://www.nylpi.org/images/FE/chain234siteType8/site203/client/Child%20Find%20(Spanish).pdf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s://www.nylpi.org/images/FE/chain234siteType8/site203/client/Microsoft%20Word%20-%20HOJA%20INFORMATIVA%20-%20LRE.pdf" TargetMode="External"/><Relationship Id="rId16" Type="http://schemas.openxmlformats.org/officeDocument/2006/relationships/hyperlink" Target="https://www.nylpi.org/wp-content/uploads/2023/05/OPWDD-eligibility-fact-sheet-final-English-8-13-1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lpi.org/images/FE/chain234siteType8/site203/client/Special%20Education%20School%20Visit%20Checklist%20(Spanish).pdf" TargetMode="External"/><Relationship Id="rId11" Type="http://schemas.openxmlformats.org/officeDocument/2006/relationships/hyperlink" Target="https://www.nylpi.org/images/FE/chain234siteType8/site203/client/Language%20Rights%20Fact%20Sheet%20-%20Spanish.pdf" TargetMode="External"/><Relationship Id="rId5" Type="http://schemas.openxmlformats.org/officeDocument/2006/relationships/hyperlink" Target="https://www.nylpi.org/images/FE/chain234siteType8/site203/client/Microsoft%20Word%20-%20Hoja%20Informativa%20-%20Pvt%20school%20placement.pdf" TargetMode="External"/><Relationship Id="rId15" Type="http://schemas.openxmlformats.org/officeDocument/2006/relationships/hyperlink" Target="https://www.nylpi.org/wp-content/uploads/2016/01/Questions-to-Ask-Charters-Schools-English.pdf" TargetMode="External"/><Relationship Id="rId10" Type="http://schemas.openxmlformats.org/officeDocument/2006/relationships/hyperlink" Target="https://www.nylpi.org/images/FE/chain234siteType8/site203/client/Transition%20(Spanish).pdf" TargetMode="External"/><Relationship Id="rId4" Type="http://schemas.openxmlformats.org/officeDocument/2006/relationships/hyperlink" Target="https://www.nylpi.org/images/FE/chain234siteType8/site203/client/Pendency%20(Spanish).pdf" TargetMode="External"/><Relationship Id="rId9" Type="http://schemas.openxmlformats.org/officeDocument/2006/relationships/hyperlink" Target="https://www.nylpi.org/images/FE/chain234siteType8/site203/client/Support%20Services%20for%20Children%20with%20Behavioral%20and%20Emotional%20Needs%20(Spanish).pdf" TargetMode="External"/><Relationship Id="rId14" Type="http://schemas.openxmlformats.org/officeDocument/2006/relationships/hyperlink" Target="https://www.nylpi.org/wp-content/uploads/2016/01/Students-Rights-In-Charters-Factsheet-Spanish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ylpi.org/get-help/" TargetMode="External"/><Relationship Id="rId4" Type="http://schemas.openxmlformats.org/officeDocument/2006/relationships/hyperlink" Target="http://www.nylpi.org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8" name="Picture 518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5239" name="Picture 518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240" name="Oval 518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41" name="Picture 519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242" name="Picture 519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5243" name="Rectangle 519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44" name="Rectangle 5196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2">
            <a:extLst>
              <a:ext uri="{FF2B5EF4-FFF2-40B4-BE49-F238E27FC236}">
                <a16:creationId xmlns:a16="http://schemas.microsoft.com/office/drawing/2014/main" id="{43593FC9-E4CF-B0CB-2DD0-053BF7980B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325" y="372477"/>
            <a:ext cx="7255061" cy="245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defRPr/>
            </a:pPr>
            <a:r>
              <a:rPr lang="es-US" sz="3600" b="1">
                <a:solidFill>
                  <a:schemeClr val="bg1"/>
                </a:solidFill>
                <a:latin typeface="Arial headings"/>
                <a:sym typeface="Teko"/>
              </a:rPr>
              <a:t>Taller de Educación </a:t>
            </a:r>
            <a:br>
              <a:rPr lang="es-US" sz="3600" b="1">
                <a:solidFill>
                  <a:schemeClr val="bg1"/>
                </a:solidFill>
                <a:latin typeface="Arial headings"/>
                <a:sym typeface="Teko"/>
              </a:rPr>
            </a:br>
            <a:r>
              <a:rPr lang="es-US" sz="3600" b="1">
                <a:solidFill>
                  <a:schemeClr val="bg1"/>
                </a:solidFill>
                <a:latin typeface="Arial headings"/>
                <a:sym typeface="Teko"/>
              </a:rPr>
              <a:t>Especial para </a:t>
            </a:r>
            <a:br>
              <a:rPr lang="es-US" sz="3600" b="1">
                <a:solidFill>
                  <a:schemeClr val="bg1"/>
                </a:solidFill>
                <a:latin typeface="Arial headings"/>
                <a:sym typeface="Teko"/>
              </a:rPr>
            </a:br>
            <a:r>
              <a:rPr lang="es-US" sz="3600" b="1">
                <a:solidFill>
                  <a:schemeClr val="bg1"/>
                </a:solidFill>
                <a:latin typeface="Arial headings"/>
                <a:sym typeface="Teko"/>
              </a:rPr>
              <a:t>Padres y Defensores </a:t>
            </a:r>
            <a:br>
              <a:rPr lang="es-US" altLang="en-US" sz="3600" b="1">
                <a:solidFill>
                  <a:schemeClr val="bg1"/>
                </a:solidFill>
                <a:latin typeface="Arial headings"/>
              </a:rPr>
            </a:br>
            <a:br>
              <a:rPr lang="es-US" altLang="en-US" sz="3600" b="1">
                <a:solidFill>
                  <a:schemeClr val="bg1"/>
                </a:solidFill>
                <a:latin typeface="Arial headings"/>
              </a:rPr>
            </a:br>
            <a:r>
              <a:rPr lang="es-US" altLang="en-US" sz="2800" b="1">
                <a:solidFill>
                  <a:schemeClr val="accent4"/>
                </a:solidFill>
                <a:latin typeface="Arial headings"/>
              </a:rPr>
              <a:t>Paola Martínez </a:t>
            </a:r>
            <a:r>
              <a:rPr lang="es-US" altLang="en-US" sz="2800" b="1" i="0" kern="1200">
                <a:solidFill>
                  <a:schemeClr val="accent4"/>
                </a:solidFill>
                <a:latin typeface="Arial headings"/>
              </a:rPr>
              <a:t>Boone, MSW</a:t>
            </a:r>
            <a:br>
              <a:rPr lang="es-US" altLang="en-US" sz="2400" b="1" i="0" kern="1200">
                <a:solidFill>
                  <a:srgbClr val="EBEBEB"/>
                </a:solidFill>
                <a:latin typeface="Arial headings"/>
              </a:rPr>
            </a:br>
            <a:r>
              <a:rPr lang="es-US" altLang="en-US" sz="2000" b="1" i="0" kern="1200">
                <a:solidFill>
                  <a:schemeClr val="bg1"/>
                </a:solidFill>
                <a:latin typeface="Arial headings"/>
              </a:rPr>
              <a:t>Defensora Superior y Coordinadora de </a:t>
            </a:r>
            <a:br>
              <a:rPr lang="es-US" altLang="en-US" sz="2000" b="1" i="0" kern="1200">
                <a:solidFill>
                  <a:schemeClr val="bg1"/>
                </a:solidFill>
                <a:latin typeface="Arial headings"/>
              </a:rPr>
            </a:br>
            <a:r>
              <a:rPr lang="es-US" sz="2000" b="1">
                <a:solidFill>
                  <a:schemeClr val="bg1"/>
                </a:solidFill>
                <a:latin typeface="Arial headings"/>
                <a:sym typeface="Teko"/>
              </a:rPr>
              <a:t>Educación</a:t>
            </a:r>
            <a:r>
              <a:rPr lang="es-US" sz="2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es-US" sz="2000" b="1">
                <a:solidFill>
                  <a:schemeClr val="bg1"/>
                </a:solidFill>
                <a:latin typeface="Arial headings"/>
                <a:sym typeface="Teko"/>
              </a:rPr>
              <a:t>Especial</a:t>
            </a:r>
            <a:br>
              <a:rPr lang="es-US" sz="2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lang="es-US" altLang="en-US" sz="2000" b="1" i="0" kern="1200">
                <a:solidFill>
                  <a:schemeClr val="bg1"/>
                </a:solidFill>
                <a:latin typeface="Arial headings"/>
              </a:rPr>
            </a:br>
            <a:br>
              <a:rPr lang="es-US" altLang="en-US" sz="1000" b="1" i="0" kern="1200">
                <a:solidFill>
                  <a:srgbClr val="EBEBEB"/>
                </a:solidFill>
                <a:latin typeface="Arial headings"/>
              </a:rPr>
            </a:br>
            <a:br>
              <a:rPr lang="es-US" altLang="en-US" sz="10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b="1">
                <a:solidFill>
                  <a:schemeClr val="accent4"/>
                </a:solidFill>
                <a:latin typeface="Arial headings"/>
              </a:rPr>
            </a:br>
            <a:br>
              <a:rPr lang="en-US" altLang="en-US" sz="2800" b="1">
                <a:solidFill>
                  <a:schemeClr val="accent4"/>
                </a:solidFill>
                <a:latin typeface="Arial headings"/>
              </a:rPr>
            </a:br>
            <a:endParaRPr lang="en-US" altLang="en-US" sz="2800" b="1">
              <a:solidFill>
                <a:schemeClr val="accent4"/>
              </a:solidFill>
              <a:latin typeface="Arial headings"/>
            </a:endParaRPr>
          </a:p>
        </p:txBody>
      </p:sp>
      <p:sp>
        <p:nvSpPr>
          <p:cNvPr id="524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3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5246" name="Freeform: Shape 5200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641798" y="1355484"/>
            <a:ext cx="6858001" cy="4147033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03E9CFF-FE8C-439F-0FEF-B57220F3D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9" y="5125657"/>
            <a:ext cx="3164680" cy="1542780"/>
          </a:xfrm>
          <a:prstGeom prst="rect">
            <a:avLst/>
          </a:prstGeom>
          <a:effectLst/>
        </p:spPr>
      </p:pic>
      <p:sp>
        <p:nvSpPr>
          <p:cNvPr id="5247" name="Rectangle 5202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23" name="Rectangle 23">
            <a:extLst>
              <a:ext uri="{FF2B5EF4-FFF2-40B4-BE49-F238E27FC236}">
                <a16:creationId xmlns:a16="http://schemas.microsoft.com/office/drawing/2014/main" id="{AFB6DB2F-9BAA-D3B1-14EF-6629B7F46E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94830" y="4082118"/>
            <a:ext cx="3887014" cy="2441035"/>
          </a:xfrm>
        </p:spPr>
        <p:txBody>
          <a:bodyPr vert="horz" lIns="91440" tIns="45720" rIns="91440" bIns="45720" rtlCol="0"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b="1">
                <a:solidFill>
                  <a:schemeClr val="accent4"/>
                </a:solidFill>
                <a:latin typeface="Arial headings"/>
              </a:rPr>
              <a:t>HORAS DE ENTREVISTA POR TELEFONO</a:t>
            </a:r>
          </a:p>
          <a:p>
            <a:pPr algn="ctr" defTabSz="457200">
              <a:lnSpc>
                <a:spcPct val="90000"/>
              </a:lnSpc>
            </a:pPr>
            <a:r>
              <a:rPr lang="en-US" altLang="en-US" sz="2000" b="1">
                <a:solidFill>
                  <a:schemeClr val="accent1"/>
                </a:solidFill>
                <a:latin typeface="Arial headings"/>
              </a:rPr>
              <a:t>Lunes-Viernes</a:t>
            </a:r>
          </a:p>
          <a:p>
            <a:pPr algn="ctr" defTabSz="457200">
              <a:lnSpc>
                <a:spcPct val="90000"/>
              </a:lnSpc>
            </a:pPr>
            <a:r>
              <a:rPr lang="en-US" altLang="en-US" b="1">
                <a:solidFill>
                  <a:schemeClr val="accent1"/>
                </a:solidFill>
                <a:latin typeface="Arial headings"/>
              </a:rPr>
              <a:t>10:00am-3:00pm</a:t>
            </a:r>
            <a:endParaRPr lang="en-US">
              <a:solidFill>
                <a:schemeClr val="accent1"/>
              </a:solidFill>
              <a:latin typeface="Arial headings"/>
            </a:endParaRPr>
          </a:p>
          <a:p>
            <a:pPr algn="ctr" defTabSz="457200">
              <a:lnSpc>
                <a:spcPct val="90000"/>
              </a:lnSpc>
            </a:pPr>
            <a:r>
              <a:rPr lang="en-US" altLang="en-US" b="1" cap="none">
                <a:solidFill>
                  <a:schemeClr val="accent4"/>
                </a:solidFill>
                <a:latin typeface="Arial headings"/>
              </a:rPr>
              <a:t>O Dale </a:t>
            </a:r>
            <a:r>
              <a:rPr lang="en-US" altLang="en-US" b="1" cap="none" err="1">
                <a:solidFill>
                  <a:schemeClr val="accent4"/>
                </a:solidFill>
                <a:latin typeface="Arial headings"/>
              </a:rPr>
              <a:t>clic</a:t>
            </a:r>
            <a:r>
              <a:rPr lang="en-US" altLang="en-US" b="1" cap="none">
                <a:solidFill>
                  <a:schemeClr val="accent4"/>
                </a:solidFill>
                <a:latin typeface="Arial headings"/>
              </a:rPr>
              <a:t> </a:t>
            </a:r>
            <a:r>
              <a:rPr lang="en-US" altLang="en-US" b="1" cap="none" err="1">
                <a:solidFill>
                  <a:schemeClr val="accent4"/>
                </a:solidFill>
                <a:latin typeface="Arial headings"/>
              </a:rPr>
              <a:t>aquí</a:t>
            </a:r>
            <a:endParaRPr lang="en-US" altLang="en-US" b="1" cap="none">
              <a:solidFill>
                <a:schemeClr val="accent4"/>
              </a:solidFill>
              <a:latin typeface="Arial headings"/>
            </a:endParaRPr>
          </a:p>
          <a:p>
            <a:pPr algn="ctr" defTabSz="457200">
              <a:lnSpc>
                <a:spcPct val="90000"/>
              </a:lnSpc>
            </a:pPr>
            <a:r>
              <a:rPr lang="en-US" altLang="en-US" b="1" cap="none">
                <a:solidFill>
                  <a:srgbClr val="007582"/>
                </a:solidFill>
                <a:latin typeface="Arial heading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https://nylpi.org/get-help/</a:t>
            </a:r>
            <a:endParaRPr lang="en-US" altLang="en-US" b="1" cap="none">
              <a:solidFill>
                <a:srgbClr val="007582"/>
              </a:solidFill>
              <a:latin typeface="Arial headings"/>
            </a:endParaRPr>
          </a:p>
          <a:p>
            <a:pPr algn="ctr" defTabSz="457200">
              <a:lnSpc>
                <a:spcPct val="90000"/>
              </a:lnSpc>
            </a:pPr>
            <a:endParaRPr lang="es-US" altLang="en-US" b="1" cap="none">
              <a:solidFill>
                <a:srgbClr val="007582"/>
              </a:solidFill>
              <a:latin typeface="Arial headings"/>
            </a:endParaRPr>
          </a:p>
          <a:p>
            <a:pPr defTabSz="457200">
              <a:lnSpc>
                <a:spcPct val="90000"/>
              </a:lnSpc>
              <a:buFont typeface="Wingdings 3" charset="2"/>
              <a:buChar char=""/>
            </a:pP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FFF4E-6A06-2E7D-835B-B07A06606CCE}"/>
              </a:ext>
            </a:extLst>
          </p:cNvPr>
          <p:cNvSpPr txBox="1"/>
          <p:nvPr/>
        </p:nvSpPr>
        <p:spPr>
          <a:xfrm>
            <a:off x="5229466" y="1556190"/>
            <a:ext cx="399408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New York </a:t>
            </a:r>
            <a:r>
              <a:rPr lang="es-US" altLang="en-US" sz="2000" b="1" err="1">
                <a:solidFill>
                  <a:srgbClr val="8C2233"/>
                </a:solidFill>
                <a:latin typeface="Arial headings"/>
              </a:rPr>
              <a:t>Lawyers</a:t>
            </a: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 </a:t>
            </a:r>
            <a:r>
              <a:rPr lang="es-US" altLang="en-US" sz="2000" b="1" err="1">
                <a:solidFill>
                  <a:srgbClr val="8C2233"/>
                </a:solidFill>
                <a:latin typeface="Arial headings"/>
              </a:rPr>
              <a:t>for</a:t>
            </a: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 </a:t>
            </a:r>
            <a:r>
              <a:rPr lang="es-US" altLang="en-US" sz="2000" b="1" err="1">
                <a:solidFill>
                  <a:srgbClr val="8C2233"/>
                </a:solidFill>
                <a:latin typeface="Arial headings"/>
              </a:rPr>
              <a:t>the</a:t>
            </a: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 </a:t>
            </a:r>
            <a:r>
              <a:rPr lang="es-US" altLang="en-US" sz="2000" b="1" err="1">
                <a:solidFill>
                  <a:srgbClr val="8C2233"/>
                </a:solidFill>
                <a:latin typeface="Arial headings"/>
              </a:rPr>
              <a:t>Public</a:t>
            </a: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 </a:t>
            </a:r>
            <a:r>
              <a:rPr lang="es-US" altLang="en-US" sz="2000" b="1" err="1">
                <a:solidFill>
                  <a:srgbClr val="8C2233"/>
                </a:solidFill>
                <a:latin typeface="Arial headings"/>
              </a:rPr>
              <a:t>Interest</a:t>
            </a:r>
            <a:r>
              <a:rPr lang="es-US" altLang="en-US" sz="2000" b="1">
                <a:solidFill>
                  <a:srgbClr val="8C2233"/>
                </a:solidFill>
                <a:latin typeface="Arial headings"/>
              </a:rPr>
              <a:t>, Inc. (NYLPI)</a:t>
            </a:r>
          </a:p>
          <a:p>
            <a:pPr algn="ctr" defTabSz="457200">
              <a:lnSpc>
                <a:spcPct val="150000"/>
              </a:lnSpc>
            </a:pPr>
            <a:r>
              <a:rPr lang="es-US" altLang="en-US" sz="2000" b="1">
                <a:solidFill>
                  <a:srgbClr val="007582"/>
                </a:solidFill>
                <a:latin typeface="Arial heading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www.nylpi.org</a:t>
            </a:r>
            <a:r>
              <a:rPr lang="es-US" altLang="en-US" sz="2000" b="1">
                <a:solidFill>
                  <a:srgbClr val="007582"/>
                </a:solidFill>
                <a:latin typeface="Arial headings"/>
              </a:rPr>
              <a:t> </a:t>
            </a:r>
          </a:p>
          <a:p>
            <a:pPr algn="ctr" defTabSz="457200">
              <a:lnSpc>
                <a:spcPct val="150000"/>
              </a:lnSpc>
            </a:pPr>
            <a:r>
              <a:rPr lang="es-US" altLang="en-US" sz="2000" b="1">
                <a:solidFill>
                  <a:schemeClr val="accent4"/>
                </a:solidFill>
                <a:latin typeface="Arial headings"/>
              </a:rPr>
              <a:t>212-244-4664</a:t>
            </a:r>
          </a:p>
          <a:p>
            <a:pPr algn="ctr" defTabSz="457200">
              <a:lnSpc>
                <a:spcPct val="150000"/>
              </a:lnSpc>
            </a:pPr>
            <a:endParaRPr lang="es-US" altLang="en-US" sz="2000" b="1">
              <a:solidFill>
                <a:schemeClr val="accent4"/>
              </a:solidFill>
              <a:latin typeface="Arial heading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7870"/>
            <a:ext cx="9143999" cy="1359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457200"/>
            <a:r>
              <a:rPr lang="es-US" sz="3800" b="1">
                <a:solidFill>
                  <a:schemeClr val="bg1"/>
                </a:solidFill>
                <a:latin typeface="Arial headings"/>
              </a:rPr>
              <a:t>¿Quién está envuelto en el </a:t>
            </a:r>
            <a:br>
              <a:rPr lang="es-US" sz="3800" b="1">
                <a:solidFill>
                  <a:schemeClr val="bg1"/>
                </a:solidFill>
                <a:latin typeface="Arial headings"/>
              </a:rPr>
            </a:br>
            <a:r>
              <a:rPr lang="es-US" sz="3800" b="1">
                <a:solidFill>
                  <a:schemeClr val="bg1"/>
                </a:solidFill>
                <a:latin typeface="Arial headings"/>
              </a:rPr>
              <a:t>proceso de </a:t>
            </a:r>
            <a:br>
              <a:rPr lang="es-US" sz="3800" b="1">
                <a:solidFill>
                  <a:schemeClr val="bg1"/>
                </a:solidFill>
                <a:latin typeface="Arial headings"/>
              </a:rPr>
            </a:br>
            <a:r>
              <a:rPr lang="es-US" sz="3800" b="1">
                <a:solidFill>
                  <a:schemeClr val="bg1"/>
                </a:solidFill>
                <a:latin typeface="Arial headings"/>
              </a:rPr>
              <a:t>educación especial?</a:t>
            </a:r>
            <a:br>
              <a:rPr lang="es-US" sz="3800" b="1">
                <a:solidFill>
                  <a:schemeClr val="bg1"/>
                </a:solidFill>
                <a:latin typeface="Arial headings"/>
              </a:rPr>
            </a:br>
            <a:endParaRPr lang="en-US" sz="3800" b="1">
              <a:solidFill>
                <a:schemeClr val="bg1"/>
              </a:solidFill>
              <a:latin typeface="Arial heading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7428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A9320-BA95-9F62-3B58-784E5E8A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AE59E-73A5-9123-4928-B1B6EC2D2FB1}"/>
              </a:ext>
            </a:extLst>
          </p:cNvPr>
          <p:cNvSpPr txBox="1"/>
          <p:nvPr/>
        </p:nvSpPr>
        <p:spPr>
          <a:xfrm>
            <a:off x="1319742" y="2618440"/>
            <a:ext cx="6681258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equipo de IEP,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 incluye:</a:t>
            </a: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padre, madre, tutor, </a:t>
            </a: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estudiante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(cuando es apropiado), y </a:t>
            </a: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equipo de soporte basado en la escuela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representante del distrito,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comité de educación especial (CSE)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estudiante atiende una escuela no pública, una escuela chárter, o si está recibiendo instrucción en la casa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7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403091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¿Cómo es el proceso de </a:t>
            </a:r>
            <a:b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</a:br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educación especial? </a:t>
            </a:r>
            <a:br>
              <a:rPr lang="es-US" altLang="en-US" sz="3800" b="1">
                <a:solidFill>
                  <a:schemeClr val="bg1"/>
                </a:solidFill>
                <a:latin typeface="Arial headings"/>
              </a:rPr>
            </a:b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1CB8C-B06B-4537-C51A-CEC49F55E13A}"/>
              </a:ext>
            </a:extLst>
          </p:cNvPr>
          <p:cNvSpPr txBox="1"/>
          <p:nvPr/>
        </p:nvSpPr>
        <p:spPr>
          <a:xfrm>
            <a:off x="1319742" y="2566226"/>
            <a:ext cx="6681258" cy="436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Para que un estudiante pueda recibir servicios de educación especial en la ciudad de Nueva York, el Departamento de Educación (DOE) debe pasar por seis pasos básicos:</a:t>
            </a: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</a:t>
            </a: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ón</a:t>
            </a:r>
            <a:endParaRPr lang="es-US" sz="1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Referido y Consentimiento</a:t>
            </a:r>
            <a:endParaRPr lang="es-US" sz="1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Evaluación</a:t>
            </a:r>
            <a:endParaRPr lang="es-US" sz="1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Determinación de Elegibilidad </a:t>
            </a: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</a:t>
            </a: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Desarrollo de Programa Educativo Individualizado (IEP)</a:t>
            </a:r>
          </a:p>
          <a:p>
            <a:pPr marL="1085868" lvl="1" indent="-342906">
              <a:spcBef>
                <a:spcPts val="1000"/>
              </a:spcBef>
              <a:buClr>
                <a:srgbClr val="007582"/>
              </a:buClr>
              <a:buFont typeface="+mj-lt"/>
              <a:buAutoNum type="arabicPeriod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Colocación y Servicios</a:t>
            </a:r>
            <a:endParaRPr lang="en-US" sz="1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buClr>
                <a:srgbClr val="007582"/>
              </a:buClr>
              <a:defRPr/>
            </a:pPr>
            <a:endParaRPr lang="es-US" sz="1700" b="0" u="none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6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0" name="Rectangle 11315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70" name="Rectangle 11">
            <a:extLst>
              <a:ext uri="{FF2B5EF4-FFF2-40B4-BE49-F238E27FC236}">
                <a16:creationId xmlns:a16="http://schemas.microsoft.com/office/drawing/2014/main" id="{5CB316EE-6965-02EA-A552-6F20C393D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428017"/>
            <a:ext cx="9143999" cy="1288319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s-US" sz="2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¿Cuáles son los diferentes </a:t>
            </a:r>
            <a:br>
              <a:rPr lang="es-US" sz="2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US" sz="2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“sistemas” en donde un estudiante </a:t>
            </a:r>
            <a:br>
              <a:rPr lang="es-US" sz="2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US" sz="2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puede recibir educación especial?</a:t>
            </a:r>
            <a:endParaRPr lang="es-US" altLang="en-US" sz="2800" b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1332" name="Rectangle 1131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33" name="Freeform: Shape 11321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6663272-AD59-C1D5-BF33-8AF43494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39" y="6474665"/>
            <a:ext cx="696466" cy="3391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B3280-A908-39B6-390E-A5EEB464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B1D4D-DD5B-101F-E380-78EADBF0C2AB}"/>
              </a:ext>
            </a:extLst>
          </p:cNvPr>
          <p:cNvSpPr txBox="1"/>
          <p:nvPr/>
        </p:nvSpPr>
        <p:spPr>
          <a:xfrm>
            <a:off x="1287971" y="2369311"/>
            <a:ext cx="6564239" cy="1523494"/>
          </a:xfrm>
          <a:prstGeom prst="rect">
            <a:avLst/>
          </a:prstGeom>
          <a:solidFill>
            <a:srgbClr val="FDFDF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US" sz="20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Departamento de Educaci</a:t>
            </a:r>
            <a:r>
              <a:rPr lang="es-US" sz="16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ón</a:t>
            </a:r>
            <a:r>
              <a:rPr lang="es-US" sz="16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(DOE): Escuelas del Distrito</a:t>
            </a:r>
            <a:endParaRPr lang="es-US" sz="16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DOE: Distrito 75 &amp; Programas de Escuelas Hospitalarias </a:t>
            </a:r>
            <a:endParaRPr lang="es-US" sz="16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DOE: Distrito 79</a:t>
            </a:r>
            <a:endParaRPr lang="es-US" sz="1400" b="1" u="sng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C39E8-CBE9-0B13-74B4-BFC443031E2F}"/>
              </a:ext>
            </a:extLst>
          </p:cNvPr>
          <p:cNvSpPr txBox="1"/>
          <p:nvPr/>
        </p:nvSpPr>
        <p:spPr>
          <a:xfrm>
            <a:off x="1287971" y="4010703"/>
            <a:ext cx="6564239" cy="774571"/>
          </a:xfrm>
          <a:prstGeom prst="rect">
            <a:avLst/>
          </a:prstGeom>
          <a:solidFill>
            <a:srgbClr val="FDFDFD"/>
          </a:solidFill>
          <a:ln>
            <a:solidFill>
              <a:srgbClr val="8C223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 startAt="2"/>
            </a:pPr>
            <a:r>
              <a:rPr lang="es-US" sz="20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Chárter </a:t>
            </a:r>
          </a:p>
          <a:p>
            <a:pPr marL="342900" indent="-342900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 u="sng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DOE: Otros Entornos Educativos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93293-4DF8-AF0B-BCE6-3A88386CCB1B}"/>
              </a:ext>
            </a:extLst>
          </p:cNvPr>
          <p:cNvSpPr txBox="1"/>
          <p:nvPr/>
        </p:nvSpPr>
        <p:spPr>
          <a:xfrm>
            <a:off x="1287971" y="4872394"/>
            <a:ext cx="6564239" cy="1769715"/>
          </a:xfrm>
          <a:prstGeom prst="rect">
            <a:avLst/>
          </a:prstGeom>
          <a:solidFill>
            <a:schemeClr val="bg1"/>
          </a:solidFill>
          <a:ln>
            <a:solidFill>
              <a:srgbClr val="8C2233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buFont typeface="+mj-lt"/>
              <a:buAutoNum type="arabicPeriod" startAt="3"/>
            </a:pPr>
            <a:r>
              <a:rPr lang="es-US" sz="20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no Públicas  </a:t>
            </a: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 u="sng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DOE: Otros Entornos Educativos </a:t>
            </a:r>
            <a:endParaRPr lang="es-US" sz="16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Equipo de Apoyo Basado en la Central (CBST)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(escuelas aprobadas por el estado)</a:t>
            </a:r>
          </a:p>
          <a:p>
            <a:pPr marL="342900" indent="-342900" algn="just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 (escuelas no aprobadas)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137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66" name="Rectangle 11">
            <a:extLst>
              <a:ext uri="{FF2B5EF4-FFF2-40B4-BE49-F238E27FC236}">
                <a16:creationId xmlns:a16="http://schemas.microsoft.com/office/drawing/2014/main" id="{0DFBF941-6DEF-1F9B-CB5E-8D9A667C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3" y="369651"/>
            <a:ext cx="9144000" cy="137708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US" sz="40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</a:t>
            </a: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Qu</a:t>
            </a:r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é</a:t>
            </a: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 son Evaluaciones</a:t>
            </a:r>
            <a:r>
              <a:rPr lang="es-US" sz="40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?</a:t>
            </a:r>
            <a:r>
              <a:rPr lang="es-US" sz="4000">
                <a:solidFill>
                  <a:srgbClr val="C00000"/>
                </a:solidFill>
                <a:latin typeface="Arial headings"/>
                <a:cs typeface="Teko" panose="020B0604020202020204" charset="0"/>
              </a:rPr>
              <a:t> </a:t>
            </a:r>
            <a:endParaRPr lang="es-US" altLang="en-US" sz="3800" b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1375" name="Rectangle 1137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77" name="Freeform: Shape 1137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D509-F87D-2A0D-D4DE-12D2DAC40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233579"/>
            <a:ext cx="7323534" cy="41954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Clr>
                <a:schemeClr val="bg2"/>
              </a:buClr>
              <a:buNone/>
            </a:pPr>
            <a:endParaRPr lang="en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tiene la obligación de evaluar al estudiante cada </a:t>
            </a:r>
            <a:r>
              <a:rPr lang="es-US" sz="1800" b="1" u="sng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años</a:t>
            </a:r>
            <a:r>
              <a:rPr lang="es-US"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(conocidas como 	evaluaciones trienales (trianual por sus siglas en inglés).</a:t>
            </a: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puede solicitar evaluaciones al DOE.</a:t>
            </a: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diferentes tipos  de evaluaciones que usted le puede solicitar al DOE. </a:t>
            </a: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una evaluación es solicitada, el DOE tiene 30 días escolares para completarlas.</a:t>
            </a: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la evaluación inicial está completa, el DOE debe convocar una junta de 	IEP. </a:t>
            </a:r>
          </a:p>
          <a:p>
            <a:pPr algn="just">
              <a:buClr>
                <a:srgbClr val="007582"/>
              </a:buClr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DOE tiene 30 días escolares después de la junta de IEP para implementar los cambios en el IEP que se desarrolló como resultado de la evaluación.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17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0AF2471-FBF3-4CEB-AE69-1A6601B4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69FFA-5337-DE5D-0E49-2BBED2B6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151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514" name="Rectangle 2151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51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518" name="Freeform: Shape 2151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340F43F8-ABC4-C2D7-D3B3-F3597B8A8DC5}"/>
              </a:ext>
            </a:extLst>
          </p:cNvPr>
          <p:cNvSpPr txBox="1">
            <a:spLocks noChangeArrowheads="1"/>
          </p:cNvSpPr>
          <p:nvPr/>
        </p:nvSpPr>
        <p:spPr>
          <a:xfrm>
            <a:off x="861848" y="2355702"/>
            <a:ext cx="7095961" cy="1512479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numCol="2" rtlCol="0" anchor="t">
            <a:noAutofit/>
          </a:bodyPr>
          <a:lstStyle>
            <a:defPPr>
              <a:defRPr lang="en-US"/>
            </a:defPPr>
            <a:lvl1pPr marL="342900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6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742958" lvl="2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4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US" sz="2000" b="1" i="1" u="sng">
                <a:solidFill>
                  <a:srgbClr val="8C2233"/>
                </a:solidFill>
              </a:rPr>
              <a:t>Tipos de Evaluaciones</a:t>
            </a:r>
          </a:p>
          <a:p>
            <a:r>
              <a:rPr lang="es-US"/>
              <a:t>Psico-educacional</a:t>
            </a:r>
          </a:p>
          <a:p>
            <a:r>
              <a:rPr lang="es-US"/>
              <a:t>Neuro-</a:t>
            </a:r>
            <a:r>
              <a:rPr lang="es-US" err="1"/>
              <a:t>psicological</a:t>
            </a:r>
            <a:endParaRPr lang="es-US"/>
          </a:p>
          <a:p>
            <a:r>
              <a:rPr lang="es-US"/>
              <a:t>De Lenguaje</a:t>
            </a:r>
          </a:p>
          <a:p>
            <a:pPr marL="400058" lvl="2" indent="0">
              <a:buNone/>
            </a:pPr>
            <a:endParaRPr lang="es-US" sz="1600"/>
          </a:p>
          <a:p>
            <a:pPr marL="400058" lvl="2" indent="0">
              <a:buNone/>
            </a:pPr>
            <a:endParaRPr lang="es-US" sz="1600"/>
          </a:p>
          <a:p>
            <a:pPr marL="400058" lvl="2" indent="0">
              <a:buNone/>
            </a:pPr>
            <a:endParaRPr lang="es-US" sz="1600"/>
          </a:p>
          <a:p>
            <a:pPr marL="400058" lvl="2" indent="0">
              <a:buNone/>
            </a:pPr>
            <a:endParaRPr lang="es-US" sz="1600"/>
          </a:p>
          <a:p>
            <a:pPr marL="400058" lvl="2" indent="0">
              <a:buNone/>
            </a:pPr>
            <a:endParaRPr lang="es-US" sz="1600"/>
          </a:p>
          <a:p>
            <a:r>
              <a:rPr lang="es-US"/>
              <a:t>Ocupacional</a:t>
            </a:r>
          </a:p>
          <a:p>
            <a:r>
              <a:rPr lang="es-US"/>
              <a:t>Física </a:t>
            </a:r>
          </a:p>
          <a:p>
            <a:r>
              <a:rPr lang="es-US"/>
              <a:t>Asistencia Tecnológica </a:t>
            </a:r>
          </a:p>
          <a:p>
            <a:pPr lvl="2"/>
            <a:endParaRPr lang="en-US"/>
          </a:p>
          <a:p>
            <a:pPr marL="400058" lvl="2" indent="0">
              <a:buNone/>
            </a:pPr>
            <a:endParaRPr lang="en-US"/>
          </a:p>
          <a:p>
            <a:pPr lvl="2"/>
            <a:endParaRPr lang="en-US"/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B9450-9B07-8653-5243-8CC75617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9980D9D-5371-EE95-E015-8F566C8BC018}"/>
              </a:ext>
            </a:extLst>
          </p:cNvPr>
          <p:cNvSpPr txBox="1">
            <a:spLocks noChangeArrowheads="1"/>
          </p:cNvSpPr>
          <p:nvPr/>
        </p:nvSpPr>
        <p:spPr>
          <a:xfrm>
            <a:off x="-313" y="369651"/>
            <a:ext cx="9144000" cy="1377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800" b="1">
                <a:solidFill>
                  <a:schemeClr val="tx1"/>
                </a:solidFill>
                <a:highlight>
                  <a:srgbClr val="00FF00"/>
                </a:highlight>
                <a:latin typeface="Arial headings"/>
                <a:cs typeface="Times New Roman"/>
              </a:rPr>
              <a:t>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73AADE9-4DC9-3317-CC0A-5F8975FFD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Rectangle 1027">
            <a:extLst>
              <a:ext uri="{FF2B5EF4-FFF2-40B4-BE49-F238E27FC236}">
                <a16:creationId xmlns:a16="http://schemas.microsoft.com/office/drawing/2014/main" id="{516709B7-8E5D-1A3C-D939-809467849FE5}"/>
              </a:ext>
            </a:extLst>
          </p:cNvPr>
          <p:cNvSpPr txBox="1">
            <a:spLocks noChangeArrowheads="1"/>
          </p:cNvSpPr>
          <p:nvPr/>
        </p:nvSpPr>
        <p:spPr>
          <a:xfrm>
            <a:off x="861848" y="3968318"/>
            <a:ext cx="7095961" cy="2680476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numCol="2" rtlCol="0" anchor="t">
            <a:noAutofit/>
          </a:bodyPr>
          <a:lstStyle>
            <a:defPPr>
              <a:defRPr lang="en-US"/>
            </a:defPPr>
            <a:lvl1pPr marL="342900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6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742958" lvl="2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4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US" sz="2000" b="1" i="1" u="sng">
                <a:solidFill>
                  <a:srgbClr val="8C2233"/>
                </a:solidFill>
              </a:rPr>
              <a:t>Dominios Evaluados</a:t>
            </a:r>
          </a:p>
          <a:p>
            <a:r>
              <a:rPr lang="es-US"/>
              <a:t>Función Intelectual </a:t>
            </a:r>
          </a:p>
          <a:p>
            <a:r>
              <a:rPr lang="es-US"/>
              <a:t>Progreso académico</a:t>
            </a:r>
          </a:p>
          <a:p>
            <a:r>
              <a:rPr lang="es-US"/>
              <a:t>Funcionamiento del Lenguaje </a:t>
            </a:r>
          </a:p>
          <a:p>
            <a:r>
              <a:rPr lang="es-US"/>
              <a:t>Funcionamiento visoespacial/perceptivo</a:t>
            </a:r>
          </a:p>
          <a:p>
            <a:r>
              <a:rPr lang="es-US"/>
              <a:t>Funcionamiento social/emocional/comportamiento</a:t>
            </a:r>
          </a:p>
          <a:p>
            <a:endParaRPr lang="es-US"/>
          </a:p>
          <a:p>
            <a:endParaRPr lang="es-US"/>
          </a:p>
          <a:p>
            <a:endParaRPr lang="es-US"/>
          </a:p>
          <a:p>
            <a:endParaRPr lang="es-US"/>
          </a:p>
          <a:p>
            <a:endParaRPr lang="es-US"/>
          </a:p>
          <a:p>
            <a:endParaRPr lang="es-US"/>
          </a:p>
          <a:p>
            <a:endParaRPr lang="es-US"/>
          </a:p>
          <a:p>
            <a:r>
              <a:rPr lang="es-US"/>
              <a:t>Funcionamiento Adaptivo</a:t>
            </a:r>
          </a:p>
          <a:p>
            <a:r>
              <a:rPr lang="es-US"/>
              <a:t>Atención/concentración </a:t>
            </a:r>
          </a:p>
          <a:p>
            <a:r>
              <a:rPr lang="es-US"/>
              <a:t>Funcionamiento Ejecutivo</a:t>
            </a:r>
          </a:p>
          <a:p>
            <a:r>
              <a:rPr lang="es-US"/>
              <a:t>Memoria de funcionamiento sensoriomotor</a:t>
            </a:r>
          </a:p>
          <a:p>
            <a:r>
              <a:rPr lang="es-US"/>
              <a:t>Percepción Social/Cognición Sueño</a:t>
            </a:r>
          </a:p>
          <a:p>
            <a:pPr lvl="2"/>
            <a:endParaRPr lang="es-US" sz="2000" b="1" i="1" u="sng">
              <a:solidFill>
                <a:srgbClr val="8C2233"/>
              </a:solidFill>
            </a:endParaRPr>
          </a:p>
          <a:p>
            <a:pPr marL="400058" lvl="2" indent="0">
              <a:buNone/>
            </a:pPr>
            <a:endParaRPr lang="es-US"/>
          </a:p>
          <a:p>
            <a:pPr lvl="2"/>
            <a:endParaRPr lang="en-US"/>
          </a:p>
          <a:p>
            <a:pPr lvl="2"/>
            <a:endParaRPr lang="en-US"/>
          </a:p>
          <a:p>
            <a:pPr marL="400058" lvl="2" indent="0">
              <a:buNone/>
            </a:pPr>
            <a:endParaRPr lang="en-US"/>
          </a:p>
          <a:p>
            <a:pPr lvl="2"/>
            <a:endParaRPr lang="en-US"/>
          </a:p>
          <a:p>
            <a:endParaRPr lang="en-US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EFA0D63-624A-1148-A3AE-C399A944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26" y="469788"/>
            <a:ext cx="9144000" cy="137708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US" sz="40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</a:t>
            </a: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Qu</a:t>
            </a:r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é</a:t>
            </a: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 son Evaluaciones…</a:t>
            </a:r>
            <a:b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a continuación</a:t>
            </a:r>
            <a:r>
              <a:rPr lang="es-US" sz="40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?</a:t>
            </a:r>
            <a:r>
              <a:rPr lang="es-US" sz="4000">
                <a:solidFill>
                  <a:srgbClr val="C00000"/>
                </a:solidFill>
                <a:latin typeface="Arial headings"/>
                <a:cs typeface="Teko" panose="020B0604020202020204" charset="0"/>
              </a:rPr>
              <a:t> </a:t>
            </a:r>
            <a:endParaRPr lang="en-US" altLang="en-US" sz="3800" b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97719"/>
            <a:ext cx="9143999" cy="1364348"/>
          </a:xfrm>
        </p:spPr>
        <p:txBody>
          <a:bodyPr anchor="ctr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  <a:sym typeface="Teko"/>
              </a:rPr>
              <a:t>¿Qué es un programa </a:t>
            </a:r>
            <a:br>
              <a:rPr lang="es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  <a:sym typeface="Teko"/>
              </a:rPr>
            </a:br>
            <a:r>
              <a:rPr lang="es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  <a:sym typeface="Teko"/>
              </a:rPr>
              <a:t>educativo individualizado </a:t>
            </a:r>
            <a:br>
              <a:rPr lang="es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  <a:sym typeface="Teko"/>
              </a:rPr>
            </a:br>
            <a:r>
              <a:rPr lang="es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  <a:sym typeface="Teko"/>
              </a:rPr>
              <a:t>(IEP por siglas en Inglés)?</a:t>
            </a:r>
            <a:br>
              <a:rPr lang="es-US" altLang="en-US" sz="32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endParaRPr lang="es-US" altLang="en-US" sz="3200" b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450055" y="2346705"/>
            <a:ext cx="8243887" cy="4416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El IEP es un documento legal que discute las necesidades educacionales del estudiante y los servicios a los cuales el estudiante tiene derecho a recibir incluyendo:</a:t>
            </a:r>
            <a:endParaRPr lang="es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Clasificación del Estudiante </a:t>
            </a:r>
            <a:endParaRPr lang="es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Tamaño de la clase y de entorno</a:t>
            </a:r>
            <a:endParaRPr lang="es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Apoyos educacionales, servicios relativos, y acomodaciones</a:t>
            </a:r>
            <a:endParaRPr lang="es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Metas y objetivos </a:t>
            </a:r>
            <a:endParaRPr lang="es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Deber ser revisado y actualizado </a:t>
            </a:r>
            <a:r>
              <a:rPr lang="es-US" sz="17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anualmente</a:t>
            </a:r>
            <a:endParaRPr lang="es-US" sz="1700" i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Los padres </a:t>
            </a:r>
            <a:r>
              <a:rPr lang="es-US" sz="1700" i="0" u="sng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son</a:t>
            </a:r>
            <a:r>
              <a:rPr lang="es-US" sz="17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miembros importantes del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e</a:t>
            </a:r>
            <a:r>
              <a:rPr lang="es-US" sz="17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quipo IEP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La firma de los padres en la hoja de asistencia </a:t>
            </a:r>
            <a:r>
              <a:rPr lang="es-US" sz="1700" b="0" i="0" u="sng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no indica</a:t>
            </a:r>
            <a:r>
              <a:rPr lang="es-US" sz="1700" b="0" i="0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</a:t>
            </a:r>
            <a:r>
              <a:rPr lang="es-US" sz="1700" b="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la aceptación del IEP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La firma solo representa que usted asistió a la junta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90AD7A1-4DAA-C1DD-B4CF-31AB47846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23949"/>
            <a:ext cx="9143999" cy="1638118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s-ES" altLang="en-US" sz="3800" b="1">
                <a:solidFill>
                  <a:srgbClr val="EBEBEB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¿Qué programas ASD están disponibles dentro del DOE?</a:t>
            </a:r>
            <a:br>
              <a:rPr lang="en-US" altLang="en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endParaRPr lang="en-US" altLang="en-US" sz="3800" b="1" i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13D61F-34E8-2D4A-3E1C-BD220257034D}"/>
              </a:ext>
            </a:extLst>
          </p:cNvPr>
          <p:cNvSpPr txBox="1">
            <a:spLocks/>
          </p:cNvSpPr>
          <p:nvPr/>
        </p:nvSpPr>
        <p:spPr>
          <a:xfrm>
            <a:off x="788657" y="2441333"/>
            <a:ext cx="7755939" cy="4416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0" indent="-342900" algn="just">
              <a:buClr>
                <a:srgbClr val="007582"/>
              </a:buClr>
              <a:buFont typeface="Wingdings" panose="020B0604020202020204" pitchFamily="34" charset="0"/>
              <a:buChar char="v"/>
            </a:pPr>
            <a:r>
              <a:rPr lang="es-E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las Escuelas Públicas de la Ciudad de Nueva York (distritos 1-32), NEST, HORIZON, ACES (Intelectual </a:t>
            </a:r>
            <a:r>
              <a:rPr lang="es-ES" sz="17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es-E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AIMS hay cuatro programas disponibles. Estos son programas especializados que apoyan a los estudiantes con diversas necesidades.</a:t>
            </a:r>
            <a:endParaRPr lang="en-US" sz="17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7582"/>
              </a:buClr>
              <a:buFont typeface="Wingdings" panose="020B0604020202020204" pitchFamily="34" charset="0"/>
              <a:buChar char="v"/>
            </a:pPr>
            <a:r>
              <a:rPr lang="es-ES" sz="17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ES" sz="1700" b="1" u="sng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lang="es-ES" sz="17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de estos programas es brindar apoyo académico y conductual a los estudiantes desde el jardín de infantes hasta el grado 12 que tienen un diagnóstico de autismo y en el caso de ACES con discapacidades intelectuales. </a:t>
            </a:r>
            <a:endParaRPr lang="en-US" sz="1700" kern="120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7582"/>
              </a:buClr>
              <a:buFont typeface="Wingdings" panose="020B0604020202020204" pitchFamily="34" charset="0"/>
              <a:buChar char="v"/>
            </a:pPr>
            <a:r>
              <a:rPr lang="es-ES" sz="17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estudiantes que cumplan con los criterios para cualquiera de los programas deben pasar por un </a:t>
            </a:r>
            <a:r>
              <a:rPr lang="es-ES" sz="1700" b="1">
                <a:solidFill>
                  <a:srgbClr val="0075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proceso de solicitud</a:t>
            </a:r>
            <a:r>
              <a:rPr lang="es-ES" sz="17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Si la información proporcionada indica la candidatura para estos programas, un miembro del Programa ASD del NYCDOE trabajará junto con el equipo del IEP y la familia para avanzar en el proceso para determinar la elegibilidad.</a:t>
            </a:r>
            <a:endParaRPr lang="en-US" sz="170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7582"/>
              </a:buClr>
              <a:buFont typeface="Wingdings" panose="020B0604020202020204" pitchFamily="34" charset="0"/>
              <a:buChar char="v"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3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¿Qué es el programa NEST </a:t>
            </a:r>
            <a:br>
              <a:rPr lang="es-ES" altLang="en-US" sz="38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y cómo califica un estudiante?</a:t>
            </a: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220" y="2383699"/>
            <a:ext cx="3919674" cy="1866366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sz="1700">
                <a:latin typeface="Arial" panose="020B0604020202020204" pitchFamily="34" charset="0"/>
                <a:cs typeface="Arial" panose="020B0604020202020204" pitchFamily="34" charset="0"/>
              </a:rPr>
              <a:t>El programa NEST ofrece una clase de "</a:t>
            </a:r>
            <a:r>
              <a:rPr lang="es-ES" sz="1700" err="1">
                <a:latin typeface="Arial" panose="020B0604020202020204" pitchFamily="34" charset="0"/>
                <a:cs typeface="Arial" panose="020B0604020202020204" pitchFamily="34" charset="0"/>
              </a:rPr>
              <a:t>coenseñanza</a:t>
            </a:r>
            <a:r>
              <a:rPr lang="es-ES" sz="1700">
                <a:latin typeface="Arial" panose="020B0604020202020204" pitchFamily="34" charset="0"/>
                <a:cs typeface="Arial" panose="020B0604020202020204" pitchFamily="34" charset="0"/>
              </a:rPr>
              <a:t> integrada" (ICT) donde los estudiantes se ubican entre compañeros de edad apropiada en el salón de clases de educación general.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0768C-2182-0A27-2D74-9E8F74CE35CD}"/>
              </a:ext>
            </a:extLst>
          </p:cNvPr>
          <p:cNvSpPr txBox="1">
            <a:spLocks noChangeArrowheads="1"/>
          </p:cNvSpPr>
          <p:nvPr/>
        </p:nvSpPr>
        <p:spPr>
          <a:xfrm>
            <a:off x="4684107" y="2386038"/>
            <a:ext cx="3919674" cy="399500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fontAlgn="auto">
              <a:buNone/>
              <a:tabLst/>
              <a:defRPr/>
            </a:pPr>
            <a:r>
              <a:rPr lang="es-ES" sz="1900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>
              <a:buClr>
                <a:srgbClr val="42899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Inteligencia media a superior a la media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Habilidades académicas en o por encima del nivel de grado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Las habilidades de lenguaje/comunicación (con la excepción del lenguaje social) están cerca del nivel de su edad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Retrasos leves a moderados en el funcionamiento social</a:t>
            </a:r>
          </a:p>
          <a:p>
            <a:pPr>
              <a:buClr>
                <a:srgbClr val="42899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Solo problemas leves de comportamiento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0B3DF-7E55-95D3-6B69-D20D21FAB8E3}"/>
              </a:ext>
            </a:extLst>
          </p:cNvPr>
          <p:cNvSpPr txBox="1">
            <a:spLocks noChangeArrowheads="1"/>
          </p:cNvSpPr>
          <p:nvPr/>
        </p:nvSpPr>
        <p:spPr>
          <a:xfrm>
            <a:off x="540219" y="4467084"/>
            <a:ext cx="3919674" cy="186636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fontAlgn="auto">
              <a:lnSpc>
                <a:spcPct val="100000"/>
              </a:lnSpc>
              <a:buNone/>
              <a:tabLst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Estructura de clase:</a:t>
            </a:r>
          </a:p>
          <a:p>
            <a:pPr algn="just">
              <a:buClr>
                <a:srgbClr val="42899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salón de clases es impartido por 1 maestro de educación general y 1 maestro de educación especial y el 40% de los estudiantes tienen IEP, mientras que el 60% no.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¿Qué es el programa </a:t>
            </a:r>
            <a:br>
              <a:rPr lang="es-ES" altLang="en-US" sz="38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HORIZON y cómo califica </a:t>
            </a:r>
            <a:br>
              <a:rPr lang="es-ES" altLang="en-US" sz="38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un estudiante?</a:t>
            </a: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220" y="2383699"/>
            <a:ext cx="3919674" cy="1866366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sz="1700">
                <a:latin typeface="Arial" panose="020B0604020202020204" pitchFamily="34" charset="0"/>
                <a:cs typeface="Arial" panose="020B0604020202020204" pitchFamily="34" charset="0"/>
              </a:rPr>
              <a:t>El objetivo del Programa HORIZONTE es brindar apoyo académico y conductual a los estudiantes desde el jardín de infantes hasta el grado 12 que tienen un diagnóstico de autismo.</a:t>
            </a: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0768C-2182-0A27-2D74-9E8F74CE35CD}"/>
              </a:ext>
            </a:extLst>
          </p:cNvPr>
          <p:cNvSpPr txBox="1">
            <a:spLocks noChangeArrowheads="1"/>
          </p:cNvSpPr>
          <p:nvPr/>
        </p:nvSpPr>
        <p:spPr>
          <a:xfrm>
            <a:off x="4684107" y="2386038"/>
            <a:ext cx="3919674" cy="399500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Inteligencia por debajo del promedio a promedio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Habilidades académicas en o por encima del nivel de grado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Habilidades de lenguaje/comunicación: de leve a moderadamente retrasado en todas las áreas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Retrasos en el funcionamiento social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Problemas de comportamiento moderados (pero no físicamente agresivos, autolesivos o exhibiendo "comportamientos de escape")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0B3DF-7E55-95D3-6B69-D20D21FAB8E3}"/>
              </a:ext>
            </a:extLst>
          </p:cNvPr>
          <p:cNvSpPr txBox="1">
            <a:spLocks noChangeArrowheads="1"/>
          </p:cNvSpPr>
          <p:nvPr/>
        </p:nvSpPr>
        <p:spPr>
          <a:xfrm>
            <a:off x="540219" y="4467084"/>
            <a:ext cx="3919674" cy="186636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fontAlgn="auto">
              <a:lnSpc>
                <a:spcPct val="100000"/>
              </a:lnSpc>
              <a:buNone/>
              <a:tabLst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Estructura de la clase:</a:t>
            </a:r>
          </a:p>
          <a:p>
            <a:pPr marR="0" lvl="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estructura del Programa HORIZONTE es 8-1-1. Un maestro de educación especial, un personal de escuelas complementarias y ocho estudiantes.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5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¿Qué es el programa ACES </a:t>
            </a:r>
            <a:br>
              <a:rPr lang="es-ES" altLang="en-US" sz="38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y cómo califica un estudiante?</a:t>
            </a: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220" y="2383699"/>
            <a:ext cx="3919674" cy="1866366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es-ES" sz="2200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sz="1700">
                <a:latin typeface="Arial" panose="020B0604020202020204" pitchFamily="34" charset="0"/>
                <a:cs typeface="Arial" panose="020B0604020202020204" pitchFamily="34" charset="0"/>
              </a:rPr>
              <a:t>El Programa de Habilidades Académicas, Profesionales y Esenciales (ACES) brinda a los estudiantes la oportunidad de desarrollar habilidades académicas, laborales y de vida independiente en una escuela en los distritos 1-32.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0768C-2182-0A27-2D74-9E8F74CE35CD}"/>
              </a:ext>
            </a:extLst>
          </p:cNvPr>
          <p:cNvSpPr txBox="1">
            <a:spLocks noChangeArrowheads="1"/>
          </p:cNvSpPr>
          <p:nvPr/>
        </p:nvSpPr>
        <p:spPr>
          <a:xfrm>
            <a:off x="4684107" y="2386038"/>
            <a:ext cx="3919674" cy="399500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es-ES" sz="2400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estudiantes con la clasificación de discapacidad intelectual o múltiple discapacidades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estudiantes marcados como participantes en  alternativas a evaluaciones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Discapacidad intelectual leve a moderada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s-ES" sz="170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ES" sz="1700" b="0" i="0" u="none" strike="noStrike" kern="1200" cap="none" spc="0" normalizeH="0" baseline="0" noProof="0" err="1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uelen</a:t>
            </a: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estar por debajo del nivel de grado.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desafíos de comportamiento son de leves a moderados.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 obtener más detalles sobre el personal y el plan de estudios, visite Programas especializados para estudiantes con discapacidades (nyc.gov)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aplicación para este programa se proporciona en varios idiomas.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0B3DF-7E55-95D3-6B69-D20D21FAB8E3}"/>
              </a:ext>
            </a:extLst>
          </p:cNvPr>
          <p:cNvSpPr txBox="1">
            <a:spLocks noChangeArrowheads="1"/>
          </p:cNvSpPr>
          <p:nvPr/>
        </p:nvSpPr>
        <p:spPr>
          <a:xfrm>
            <a:off x="540219" y="4467084"/>
            <a:ext cx="3919674" cy="186636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just" fontAlgn="auto">
              <a:buNone/>
              <a:tabLst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Estructura de la clase:</a:t>
            </a:r>
          </a:p>
          <a:p>
            <a:pPr marR="0" lvl="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US" sz="1600" b="0" i="0" u="none" strike="noStrike" kern="1200" cap="none" spc="0" normalizeH="0" baseline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estudiantes asisten a una clase más pequeña en uno de los distritos 1-32. El número de estudiantes en la clase aumenta a medida que los estudiantes pasan de la escuela primaria y secundaria a la escuela secundaria.</a:t>
            </a: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9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34"/>
            <a:ext cx="9144000" cy="1310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s-US" altLang="en-US" sz="3800" b="1">
                <a:solidFill>
                  <a:schemeClr val="bg1"/>
                </a:solidFill>
                <a:latin typeface="Arial headings"/>
              </a:rPr>
              <a:t>Atenci</a:t>
            </a:r>
            <a:r>
              <a:rPr lang="es-US" sz="3800" b="1" i="0">
                <a:solidFill>
                  <a:schemeClr val="bg1"/>
                </a:solidFill>
                <a:effectLst/>
                <a:latin typeface="Arial headings"/>
              </a:rPr>
              <a:t>ón</a:t>
            </a:r>
            <a:endParaRPr lang="en-US" sz="3000" b="1" i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E06AB-07F5-0E34-3027-D35019E68897}"/>
              </a:ext>
            </a:extLst>
          </p:cNvPr>
          <p:cNvSpPr txBox="1"/>
          <p:nvPr/>
        </p:nvSpPr>
        <p:spPr>
          <a:xfrm>
            <a:off x="803190" y="2820262"/>
            <a:ext cx="7537619" cy="334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lo </a:t>
            </a:r>
            <a:r>
              <a:rPr lang="es-US" altLang="en-US" sz="21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exorta</a:t>
            </a: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compartir este documento, que está cubierto por Creative </a:t>
            </a:r>
            <a:r>
              <a:rPr lang="es-US" altLang="en-US" sz="21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endParaRPr lang="es-US" altLang="en-US" sz="21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 "Atribuciones-</a:t>
            </a:r>
            <a:r>
              <a:rPr lang="es-US" altLang="en-US" sz="21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NoComerciales</a:t>
            </a: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 Derivaciones" (ver http://creativecommons.org).</a:t>
            </a:r>
          </a:p>
          <a:p>
            <a:pPr>
              <a:spcBef>
                <a:spcPct val="0"/>
              </a:spcBef>
              <a:buFontTx/>
              <a:buNone/>
            </a:pPr>
            <a:endParaRPr lang="es-US" altLang="en-US" sz="21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se puede reproducir en su totalidad siempre y cuando se acredite a los Abogados de Interés Público de Nueva York (NYLPI), se proporcione un enlace a la página web de NYLPI (www.nylpi.org) y no se imponga ningún cargo (se distribuya de manera gratuita).</a:t>
            </a:r>
          </a:p>
          <a:p>
            <a:pPr>
              <a:spcBef>
                <a:spcPct val="0"/>
              </a:spcBef>
              <a:buFontTx/>
              <a:buNone/>
            </a:pPr>
            <a:endParaRPr lang="es-US" altLang="en-US" sz="21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S" altLang="en-US" sz="2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trabajo no puede reproducirse en forma parcial o alterada, o si se cobra una tarifa, sin el permiso de NYLPI. Informe a NYLPI si vuelve a imprimir.</a:t>
            </a:r>
          </a:p>
          <a:p>
            <a:pPr algn="just">
              <a:spcBef>
                <a:spcPct val="5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endParaRPr lang="en-US" sz="2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65047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ABD11-CCD1-8A40-D356-AD424B48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¿Qué es el programa AIMS</a:t>
            </a:r>
            <a:br>
              <a:rPr lang="es-ES" altLang="en-US" sz="38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 y cómo califica un estudiante?</a:t>
            </a: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220" y="2383699"/>
            <a:ext cx="3919674" cy="1866366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sz="1700">
                <a:latin typeface="Arial" panose="020B0604020202020204" pitchFamily="34" charset="0"/>
                <a:cs typeface="Arial" panose="020B0604020202020204" pitchFamily="34" charset="0"/>
              </a:rPr>
              <a:t>La Adquisición, Servicios Integrados, Comunicación Significativa (AIMS) es un programa de educación especial para estudiantes con autismo en escuelas selectas del Distrito 75.</a:t>
            </a: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0768C-2182-0A27-2D74-9E8F74CE35CD}"/>
              </a:ext>
            </a:extLst>
          </p:cNvPr>
          <p:cNvSpPr txBox="1">
            <a:spLocks noChangeArrowheads="1"/>
          </p:cNvSpPr>
          <p:nvPr/>
        </p:nvSpPr>
        <p:spPr>
          <a:xfrm>
            <a:off x="4684107" y="2386038"/>
            <a:ext cx="3919674" cy="399500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  <a:defRPr/>
            </a:pPr>
            <a:r>
              <a:rPr lang="es-US" b="1" u="sng">
                <a:latin typeface="Arial" panose="020B0604020202020204" pitchFamily="34" charset="0"/>
                <a:cs typeface="Arial" panose="020B0604020202020204" pitchFamily="34" charset="0"/>
              </a:rPr>
              <a:t>Detalles del programa:</a:t>
            </a:r>
          </a:p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US" sz="1600" i="0" u="none" strike="noStrike" kern="1200" cap="none" spc="0" normalizeH="0" baseline="0" noProof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estudiantes pueden ser elegibles con una clasificación de autismo.</a:t>
            </a: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s-US" sz="1600" i="0" u="none" strike="noStrike" kern="120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US" sz="1600" i="0" u="none" strike="noStrike" kern="1200" cap="none" spc="0" normalizeH="0" baseline="0" noProof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obtener más detalles sobre la elegibilidad de su estudiante para estos y otros programas relacionados, visite Programas especializados para estudiantes con discapacidades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Specialized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Programs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Disabilities</a:t>
            </a:r>
            <a:r>
              <a:rPr lang="es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(nyc.gov)</a:t>
            </a:r>
            <a:endParaRPr kumimoji="0" lang="es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0B3DF-7E55-95D3-6B69-D20D21FAB8E3}"/>
              </a:ext>
            </a:extLst>
          </p:cNvPr>
          <p:cNvSpPr txBox="1">
            <a:spLocks noChangeArrowheads="1"/>
          </p:cNvSpPr>
          <p:nvPr/>
        </p:nvSpPr>
        <p:spPr>
          <a:xfrm>
            <a:off x="540219" y="4467084"/>
            <a:ext cx="3919674" cy="186636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fontAlgn="auto">
              <a:lnSpc>
                <a:spcPct val="100000"/>
              </a:lnSpc>
              <a:buNone/>
              <a:tabLst/>
              <a:defRPr/>
            </a:pPr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Estructura de clase:</a:t>
            </a:r>
          </a:p>
          <a:p>
            <a:pPr marR="0" lvl="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Cada salón de clases de AIMS tiene un maestro de educación especial y del habla con un </a:t>
            </a:r>
            <a:r>
              <a:rPr kumimoji="0" lang="es-ES" sz="1600" b="0" i="0" u="none" strike="noStrike" kern="1200" cap="none" spc="0" normalizeH="0" baseline="0" noProof="0" err="1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paraprofesional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97719"/>
            <a:ext cx="9143999" cy="1364348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altLang="en-US" sz="3200" b="1">
                <a:solidFill>
                  <a:schemeClr val="bg1"/>
                </a:solidFill>
                <a:latin typeface="Arial headings"/>
              </a:rPr>
              <a:t>¿Qué debo hacer si la escuela </a:t>
            </a:r>
            <a:br>
              <a:rPr lang="es-ES" altLang="en-US" sz="32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200" b="1">
                <a:solidFill>
                  <a:schemeClr val="bg1"/>
                </a:solidFill>
                <a:latin typeface="Arial headings"/>
              </a:rPr>
              <a:t>siempre me llama con respecto </a:t>
            </a:r>
            <a:br>
              <a:rPr lang="es-ES" altLang="en-US" sz="3200" b="1">
                <a:solidFill>
                  <a:schemeClr val="bg1"/>
                </a:solidFill>
                <a:latin typeface="Arial headings"/>
              </a:rPr>
            </a:br>
            <a:r>
              <a:rPr lang="es-ES" altLang="en-US" sz="3200" b="1">
                <a:solidFill>
                  <a:schemeClr val="bg1"/>
                </a:solidFill>
                <a:latin typeface="Arial headings"/>
              </a:rPr>
              <a:t>al comportamiento de mi hijo?</a:t>
            </a:r>
            <a:endParaRPr lang="es-US" altLang="en-US" sz="32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319087" y="1864050"/>
            <a:ext cx="8505825" cy="551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s-US" b="1" i="1" u="sng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0" indent="0">
              <a:buNone/>
            </a:pPr>
            <a:r>
              <a:rPr lang="es-US" b="1" i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Evaluación del Comportamiento Funcional (FBA)</a:t>
            </a:r>
            <a:endParaRPr lang="es-US" b="1" i="1" u="sng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FBA es el proceso para determinar porque un estudiante se involucra en comportamientos que impiden el aprendizaje y cómo el comportamiento del estudiante se relaciona con el medio ambiente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ser comportamientos tales como enfocarse e hiperactividad. </a:t>
            </a:r>
          </a:p>
          <a:p>
            <a:pPr marL="342900" lvl="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Esta información se obtiene a partir de la observación directa y la información del estudiante, maestro (s) y / o proveedor de servicio (s) relacionado (s) 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equiere consentimiento de los padres. Sin embargo, el proceso de FBA puede comenzar después de al menos 2 intentos y 10 días después de que el consentimiento fue enviado 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a casa</a:t>
            </a:r>
          </a:p>
          <a:p>
            <a:pPr marL="0" lvl="0" indent="0">
              <a:buClr>
                <a:schemeClr val="bg2"/>
              </a:buClr>
              <a:buNone/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s-US" b="1" i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Plan de Intervención del Comportamiento </a:t>
            </a:r>
            <a:r>
              <a:rPr lang="es-US" sz="1800" b="1" i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(BIP, por sus siglas en Inglés) </a:t>
            </a:r>
            <a:endParaRPr lang="es-US" sz="1800" b="1" i="1" u="sng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Se basa en la Evaluación del Comportamiento Funcional FBA. Este es un plan formal separado pero que se incorpora al IEP del estudiante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s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chemeClr val="bg2"/>
              </a:buClr>
              <a:buNone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99A40-B7DA-8289-7ED6-289AF2B5B884}"/>
              </a:ext>
            </a:extLst>
          </p:cNvPr>
          <p:cNvSpPr txBox="1"/>
          <p:nvPr/>
        </p:nvSpPr>
        <p:spPr>
          <a:xfrm>
            <a:off x="318774" y="6178830"/>
            <a:ext cx="755539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defTabSz="457207">
              <a:spcBef>
                <a:spcPts val="6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rgbClr val="0075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 DOE Apoyos de Comportamiento</a:t>
            </a:r>
            <a:endParaRPr lang="es-US" sz="1400" b="1">
              <a:solidFill>
                <a:srgbClr val="00758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810"/>
            <a:ext cx="9144312" cy="1480494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¿Qué tipos de servicios de salud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mental para niños y adolescentes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están disponibles en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la ciudad de Nueva York?</a:t>
            </a:r>
            <a:endParaRPr lang="en-US" altLang="en-US" sz="3200" b="1" i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329809" y="2366420"/>
            <a:ext cx="8505825" cy="5202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just" defTabSz="457207" rtl="0" eaLnBrk="1" fontAlgn="auto" latinLnBrk="0" hangingPunct="1"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un niño está considerando autolesionarse, marque 988 para la Línea de vida nacional de suicidio y crisis.</a:t>
            </a:r>
          </a:p>
          <a:p>
            <a:pPr marR="0" lvl="0" algn="just" defTabSz="457207" rtl="0" eaLnBrk="1" fontAlgn="auto" latinLnBrk="0" hangingPunct="1"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Además, llame a la línea directa de crisis de salud mental de NYC WELL las 24 horas del día, los siete días de la semana al 1-888-NYC-WELL (1-888-692-9355). NYC </a:t>
            </a:r>
            <a:r>
              <a:rPr kumimoji="0" lang="es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kumimoji="0" lang="es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cuenta con profesionales de salud mental capacitados que pueden ayudar a las personas que llaman a encontrar los servicios de salud mental y abuso de sustancias más apropiados para sus necesidades, incluidos: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Asesoramiento</a:t>
            </a:r>
            <a:endParaRPr lang="es-US" sz="13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Prevención del suicidio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Prevención de crisis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Apoyo de los compañeros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Referencias a la atención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Asistencia para conectarse a una referencia</a:t>
            </a:r>
          </a:p>
          <a:p>
            <a:pPr lvl="1" algn="just"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de seguimiento</a:t>
            </a:r>
          </a:p>
          <a:p>
            <a:pPr marL="0" marR="0" lvl="0" indent="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99A40-B7DA-8289-7ED6-289AF2B5B884}"/>
              </a:ext>
            </a:extLst>
          </p:cNvPr>
          <p:cNvSpPr txBox="1"/>
          <p:nvPr/>
        </p:nvSpPr>
        <p:spPr>
          <a:xfrm>
            <a:off x="292093" y="6213305"/>
            <a:ext cx="754436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 lvl="0" algn="l" defTabSz="45720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28994"/>
              </a:buClr>
              <a:buSzPct val="80000"/>
              <a:tabLst/>
              <a:defRPr/>
            </a:pPr>
            <a:r>
              <a:rPr kumimoji="0" lang="es-ES" sz="13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También puede enviar un mensaje de texto con WELL al 65173 o visitar </a:t>
            </a:r>
            <a:r>
              <a:rPr kumimoji="0" lang="es-ES" sz="1300" b="1" i="0" u="none" strike="noStrike" kern="1200" cap="none" spc="0" normalizeH="0" baseline="0" noProof="0">
                <a:ln>
                  <a:noFill/>
                </a:ln>
                <a:solidFill>
                  <a:srgbClr val="0075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nycwell.cityofnewyork.us</a:t>
            </a:r>
            <a:r>
              <a:rPr kumimoji="0" lang="es-ES" sz="13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un recurso en línea para personas, familias y agencias que necesitan ayuda e información.</a:t>
            </a:r>
            <a:endParaRPr kumimoji="0" lang="en-US" sz="13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7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450055" y="2346705"/>
            <a:ext cx="8243887" cy="4416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comunicarse con </a:t>
            </a:r>
            <a:r>
              <a:rPr lang="es-US" sz="14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Point </a:t>
            </a:r>
            <a:r>
              <a:rPr lang="es-US" sz="14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(CSPOA), 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un sistema de referencia centralizado para niños con trastornos emocionales graves que necesitan servicios intensivos de salud mental para permanecer en casa o en su comunidad (</a:t>
            </a:r>
            <a:r>
              <a:rPr lang="es-US" sz="14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más información aquí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CSPOA puede dirigir a niños de hasta 21 años a una variedad de servicios comunitarios de servicios de salud mental. Después de recibir una solicitud de derivación, CSPOA realizará una evaluación y entrevistará a la familia y a la persona que realiza la derivación para determinar las necesidades del niño.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las necesidades del niño, CSPOA hará referencias al programa apropiado, como:</a:t>
            </a: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atención domiciliaria de salud (edades 0-21)</a:t>
            </a: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atención que no es de Medicaid (edades 0-21)</a:t>
            </a: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Residencia Comunitaria (edades 5-17)</a:t>
            </a: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900">
              <a:solidFill>
                <a:schemeClr val="accent4"/>
              </a:solidFill>
            </a:endParaRPr>
          </a:p>
          <a:p>
            <a:pPr marL="742956" lvl="1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850">
              <a:solidFill>
                <a:schemeClr val="accent4"/>
              </a:solidFill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100">
              <a:solidFill>
                <a:schemeClr val="accent4"/>
              </a:solidFill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200">
              <a:solidFill>
                <a:schemeClr val="accent4"/>
              </a:solidFill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s-US" sz="1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AB322A-F71F-ED3A-A9D8-2254B3F3D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810"/>
            <a:ext cx="9144312" cy="1480494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¿Qué tipos de servicios de salud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mental para niños y adolescentes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están disponibles en </a:t>
            </a:r>
            <a:b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2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la ciudad de Nueva York?</a:t>
            </a:r>
            <a:endParaRPr lang="en-US" altLang="en-US" sz="3200" b="1" i="1">
              <a:solidFill>
                <a:schemeClr val="bg1"/>
              </a:solidFill>
              <a:latin typeface="Arial heading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5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97719"/>
            <a:ext cx="9143999" cy="1364348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altLang="en-US" sz="38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¿Qué es el </a:t>
            </a:r>
            <a:br>
              <a:rPr lang="es-ES" altLang="en-US" sz="38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ES" altLang="en-US" sz="3800" b="1" i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Tratamiento Clínico?</a:t>
            </a: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28941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0" y="2322527"/>
            <a:ext cx="8824912" cy="5620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6" marR="0" lvl="1" indent="-285750" algn="just" defTabSz="457207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propósito del tratamiento clínico es identificar y tratar las discapacidades emocionales de forma ambulatoria, fortalecer el funcionamiento familiar y apoyar a los niños en su entorno natural.</a:t>
            </a:r>
          </a:p>
          <a:p>
            <a:pPr marL="685806" marR="0" lvl="1" indent="-285750" algn="just" defTabSz="457207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Los servicios de la clínica incluyen: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Evaluaciones (psiquiátricas, psicosociales)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Terapias individuales, familiares y grupales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Gestión de medicamentos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Gestión de casos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Referencias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Gestión de medicamentos</a:t>
            </a:r>
          </a:p>
          <a:p>
            <a:pPr marL="742956" marR="0" lvl="1" indent="-342900" algn="just" defTabSz="457207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¿Quién puede obtener servicios?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Niños desde el nacimiento hasta los 18 años (Tenga en cuenta que no todas las clínicas aceptan niños menores de 5 años)</a:t>
            </a:r>
          </a:p>
          <a:p>
            <a:pPr marL="1143014" lvl="2" indent="-342900" algn="just">
              <a:spcBef>
                <a:spcPts val="600"/>
              </a:spcBef>
              <a:buClr>
                <a:srgbClr val="428994"/>
              </a:buClr>
              <a:buFont typeface="Wingdings" panose="05000000000000000000" pitchFamily="2" charset="2"/>
              <a:buChar char="v"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Niños con problemas emocionales, conductuales y de salud mental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457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99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42899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490D28-76AE-1521-33C7-A618901CB692}"/>
              </a:ext>
            </a:extLst>
          </p:cNvPr>
          <p:cNvSpPr txBox="1">
            <a:spLocks noChangeArrowheads="1"/>
          </p:cNvSpPr>
          <p:nvPr/>
        </p:nvSpPr>
        <p:spPr>
          <a:xfrm>
            <a:off x="163020" y="5703302"/>
            <a:ext cx="7711151" cy="1071722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Cómo acceder a los servicios</a:t>
            </a:r>
          </a:p>
          <a:p>
            <a:pPr marR="0" lvl="0" algn="l" defTabSz="45720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Póngase en contacto directamente con la clínica para concertar una cita.</a:t>
            </a:r>
          </a:p>
          <a:p>
            <a:pPr marR="0" lvl="0" algn="l" defTabSz="45720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Puede obtener una lista de clínicas llamando al (888) NYC-</a:t>
            </a:r>
            <a:r>
              <a:rPr kumimoji="0" lang="es-ES" alt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Well</a:t>
            </a: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(888-692-9355) o visitando el Directorio de programas de la Oficina de Salud Mental del Estado de Nueva York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00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81249"/>
            <a:ext cx="9144000" cy="136434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CO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 </a:t>
            </a:r>
            <a:r>
              <a:rPr lang="es-E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¿Qué debo hacer si mi hijo </a:t>
            </a:r>
            <a:br>
              <a:rPr lang="es-E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</a:br>
            <a:r>
              <a:rPr lang="es-E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continúa suspendido? </a:t>
            </a:r>
            <a:br>
              <a:rPr lang="es-E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</a:br>
            <a:r>
              <a:rPr lang="es-E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¿Cuáles son sus derechos?</a:t>
            </a:r>
            <a:br>
              <a:rPr lang="en-US" altLang="en-US" sz="40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</a:rPr>
            </a:br>
            <a:endParaRPr lang="en-US" altLang="en-US" sz="4000" b="1">
              <a:solidFill>
                <a:srgbClr val="FFFFFF"/>
              </a:solidFill>
              <a:latin typeface="Arial headings"/>
              <a:cs typeface="Arial" panose="020B0604020202020204" pitchFamily="34" charset="0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319087" y="2286162"/>
            <a:ext cx="8505825" cy="5095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Estudiantes con discapacidades pueden ser suspendidos y son sujetos a las mismas reglas de los otros estudiantes.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Sin embargo, estos estudiantes no deben ser suspendidos si sus acciones son el resultado de su discapacidad. 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Estudiantes con discapacidades no pueden ser </a:t>
            </a:r>
          </a:p>
          <a:p>
            <a:pPr marL="742956" lvl="1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suspendidos por más de 10 días consecutivos sin una notificación de le porque se consideró un cambio de lugar</a:t>
            </a:r>
            <a:endParaRPr lang="es-US" sz="1200" i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expulsados a menos que puedan ser enviados a una escuela alternativa</a:t>
            </a:r>
            <a:endParaRPr lang="es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Estudiantes con </a:t>
            </a:r>
            <a:r>
              <a:rPr lang="es-US" sz="12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IEP’s</a:t>
            </a: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quienes son suspendidos por más de 10 días consecutivos tienen el derecho a tener su programa and servicios mientras están suspendidos. </a:t>
            </a:r>
            <a:endParaRPr lang="es-US" sz="12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Repetidas suspensiones por menos de 10 días puede verse como un cambio de colocación. Esto significa que el estudiante tiene derecho a ejercitar sus derechos de audiencia así mismo como se haría con otros desacuerdos acerca del IEP o del lugar.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nuestra oficina no maneja audiencias de suspensión, podemos asesorarlo sobre sus derechos a una MDR y ayudarlo a lograr que la escuela brinde apoyo conductual a su hijo para evitar futuras suspensiones o medidas disciplinarias.</a:t>
            </a: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Suspensiones:</a:t>
            </a: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https://www.schools.nyc.gov/school-life/safe-schools/suspensions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sz="1600"/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s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US" sz="40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¿</a:t>
            </a:r>
            <a: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  <a:t>Cuáles son los </a:t>
            </a:r>
            <a:br>
              <a:rPr lang="es-US" sz="3800" b="1">
                <a:solidFill>
                  <a:schemeClr val="bg1"/>
                </a:solidFill>
                <a:latin typeface="Arial headings"/>
                <a:cs typeface="Times New Roman" panose="02020603050405020304" pitchFamily="18" charset="0"/>
              </a:rPr>
            </a:br>
            <a:r>
              <a:rPr lang="es-US" altLang="en-US" sz="3800" b="1">
                <a:solidFill>
                  <a:schemeClr val="bg1"/>
                </a:solidFill>
                <a:latin typeface="Arial headings"/>
              </a:rPr>
              <a:t>Tipos de Abuso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607" y="2313421"/>
            <a:ext cx="4364137" cy="3335178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s-US" altLang="en-US" sz="2200" b="1" u="sng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Castigo Corporal/F</a:t>
            </a:r>
            <a:r>
              <a:rPr lang="es-US" sz="2200" b="1" u="sng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ísico</a:t>
            </a:r>
            <a:endParaRPr lang="es-US" altLang="en-US" sz="2200" b="1" u="sng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acto de fuerza </a:t>
            </a:r>
            <a:r>
              <a:rPr lang="es-US" sz="1400">
                <a:latin typeface="Arial" panose="020B0604020202020204" pitchFamily="34" charset="0"/>
                <a:cs typeface="Arial" panose="020B0604020202020204" pitchFamily="34" charset="0"/>
              </a:rPr>
              <a:t>física en contra de un estudiante con el propósito de castigo</a:t>
            </a:r>
            <a:endParaRPr lang="es-US" sz="14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s-US" sz="1400">
                <a:latin typeface="Arial" panose="020B0604020202020204" pitchFamily="34" charset="0"/>
                <a:cs typeface="Arial" panose="020B0604020202020204" pitchFamily="34" charset="0"/>
              </a:rPr>
              <a:t>No incluye fuerza razonable para protegerse así mismo, u otros estudiantes, empleados, </a:t>
            </a:r>
            <a:r>
              <a:rPr lang="es-US" sz="140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US" sz="1400">
                <a:latin typeface="Arial" panose="020B0604020202020204" pitchFamily="34" charset="0"/>
                <a:cs typeface="Arial" panose="020B0604020202020204" pitchFamily="34" charset="0"/>
              </a:rPr>
              <a:t> propiedad de la escuela</a:t>
            </a:r>
          </a:p>
          <a:p>
            <a:pPr marL="742956" lvl="1" indent="-342900" algn="just">
              <a:buFont typeface="Wingdings" panose="05000000000000000000" pitchFamily="2" charset="2"/>
              <a:buChar char="v"/>
              <a:defRPr/>
            </a:pPr>
            <a:r>
              <a:rPr lang="es-US" sz="1400">
                <a:latin typeface="Arial" panose="020B0604020202020204" pitchFamily="34" charset="0"/>
                <a:cs typeface="Arial" panose="020B0604020202020204" pitchFamily="34" charset="0"/>
              </a:rPr>
              <a:t>Fuerza es razonable cuando no se emplea más que la necesaria para parar un comportamiento</a:t>
            </a:r>
            <a:endParaRPr lang="es-US" sz="14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DOE prohíbe el uso de un castigo corporal en el recinto escolar, viajes escolares, funciones escolares, y en ciertos casos fuera de la propiedad escolar, si se presenta peligro para la comunidad escolar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14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629935-C68D-8E47-C700-F728B4EBA517}"/>
              </a:ext>
            </a:extLst>
          </p:cNvPr>
          <p:cNvSpPr txBox="1">
            <a:spLocks noChangeArrowheads="1"/>
          </p:cNvSpPr>
          <p:nvPr/>
        </p:nvSpPr>
        <p:spPr>
          <a:xfrm>
            <a:off x="4658582" y="2313421"/>
            <a:ext cx="4281810" cy="3335178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 u="sng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en-US" altLang="en-US" sz="2200">
                <a:solidFill>
                  <a:srgbClr val="FDFDFD"/>
                </a:solidFill>
              </a:rPr>
              <a:t>Verbal</a:t>
            </a:r>
          </a:p>
          <a:p>
            <a:pPr marL="342906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 b="0" u="none">
                <a:solidFill>
                  <a:srgbClr val="FDFDFD"/>
                </a:solidFill>
              </a:rPr>
              <a:t>Es un lenguaje que se burla o avergüenza al estudiante, o que podría hacer que el estudiante tema por su seguridad o aquel que podríamos esperar que le cause algún daño emocional. </a:t>
            </a:r>
          </a:p>
          <a:p>
            <a:pPr marL="342906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 u="none">
                <a:solidFill>
                  <a:srgbClr val="FDFDFD"/>
                </a:solidFill>
              </a:rPr>
              <a:t>Esto incluye:</a:t>
            </a:r>
          </a:p>
          <a:p>
            <a:pPr marL="1085868" lvl="1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>
                <a:latin typeface="Arial" panose="020B0604020202020204" pitchFamily="34" charset="0"/>
                <a:cs typeface="Arial" panose="020B0604020202020204" pitchFamily="34" charset="0"/>
              </a:rPr>
              <a:t>Lo que le fue dicho al estudiante</a:t>
            </a:r>
            <a:endParaRPr lang="es-US" sz="15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68" lvl="1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>
                <a:latin typeface="Arial" panose="020B0604020202020204" pitchFamily="34" charset="0"/>
                <a:cs typeface="Arial" panose="020B0604020202020204" pitchFamily="34" charset="0"/>
              </a:rPr>
              <a:t>Lo que el estudiante escucho </a:t>
            </a:r>
            <a:endParaRPr lang="es-US" sz="15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68" lvl="1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>
                <a:latin typeface="Arial" panose="020B0604020202020204" pitchFamily="34" charset="0"/>
                <a:cs typeface="Arial" panose="020B0604020202020204" pitchFamily="34" charset="0"/>
              </a:rPr>
              <a:t>Lo que le fue dicho al estudiante de segunda mano</a:t>
            </a:r>
          </a:p>
          <a:p>
            <a:pPr marL="342906" indent="-342906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s-US" sz="1500" b="1" u="none">
                <a:solidFill>
                  <a:srgbClr val="FDFDFD"/>
                </a:solidFill>
              </a:rPr>
              <a:t>Abuso verba</a:t>
            </a:r>
            <a:r>
              <a:rPr lang="es-US" sz="1500" u="none">
                <a:solidFill>
                  <a:srgbClr val="FDFDFD"/>
                </a:solidFill>
              </a:rPr>
              <a:t>l puede ser </a:t>
            </a:r>
            <a:r>
              <a:rPr lang="es-US" sz="1500">
                <a:solidFill>
                  <a:srgbClr val="FDFDFD"/>
                </a:solidFill>
              </a:rPr>
              <a:t>hablado</a:t>
            </a:r>
            <a:r>
              <a:rPr lang="es-US" sz="1500" u="none">
                <a:solidFill>
                  <a:srgbClr val="FDFDFD"/>
                </a:solidFill>
              </a:rPr>
              <a:t> o por </a:t>
            </a:r>
            <a:r>
              <a:rPr lang="es-US" sz="1500">
                <a:solidFill>
                  <a:srgbClr val="FDFDFD"/>
                </a:solidFill>
              </a:rPr>
              <a:t>escrito</a:t>
            </a:r>
            <a:endParaRPr lang="es-US" sz="1500" b="1">
              <a:solidFill>
                <a:srgbClr val="FDFDFD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77CF3-D4BF-AF02-61DC-40ECDB811598}"/>
              </a:ext>
            </a:extLst>
          </p:cNvPr>
          <p:cNvSpPr txBox="1"/>
          <p:nvPr/>
        </p:nvSpPr>
        <p:spPr>
          <a:xfrm>
            <a:off x="203606" y="5684463"/>
            <a:ext cx="4364137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puede reportar el incidente al principal de la escuela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contactar a la oficina de investigaciones especiales (OSI) para formalizar una queja 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https://www.nycenet.edu/cpu</a:t>
            </a:r>
            <a:endParaRPr lang="es-US" sz="1200" b="1" u="sng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llamar al 311 o </a:t>
            </a: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(718) 935-3800.</a:t>
            </a:r>
            <a:endParaRPr lang="es-US" sz="12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2E395-4538-5DD6-2F58-63FD8CF18319}"/>
              </a:ext>
            </a:extLst>
          </p:cNvPr>
          <p:cNvSpPr txBox="1"/>
          <p:nvPr/>
        </p:nvSpPr>
        <p:spPr>
          <a:xfrm>
            <a:off x="4658582" y="5684463"/>
            <a:ext cx="4281810" cy="523220"/>
          </a:xfrm>
          <a:prstGeom prst="rect">
            <a:avLst/>
          </a:prstGeom>
          <a:noFill/>
          <a:ln>
            <a:solidFill>
              <a:srgbClr val="007582"/>
            </a:solidFill>
          </a:ln>
        </p:spPr>
        <p:txBody>
          <a:bodyPr wrap="square" rtlCol="0">
            <a:spAutoFit/>
          </a:bodyPr>
          <a:lstStyle/>
          <a:p>
            <a:pPr marL="342906" indent="-342906" defTabSz="457207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Departamento de Educaci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ón NYC Reglamento del Canciller</a:t>
            </a:r>
            <a:endParaRPr lang="es-US" sz="1400" b="1" u="sng">
              <a:solidFill>
                <a:srgbClr val="00758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8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rmAutofit/>
          </a:bodyPr>
          <a:lstStyle/>
          <a:p>
            <a:pPr algn="ctr"/>
            <a:r>
              <a:rPr lang="es-ES" sz="3800" b="1">
                <a:solidFill>
                  <a:srgbClr val="FFFFFF"/>
                </a:solidFill>
                <a:latin typeface="Arial headings"/>
                <a:cs typeface="Times New Roman"/>
                <a:sym typeface="Teko"/>
              </a:rPr>
              <a:t>Colocación en una </a:t>
            </a:r>
            <a:br>
              <a:rPr lang="es-ES" sz="3800" b="1">
                <a:solidFill>
                  <a:srgbClr val="FFFFFF"/>
                </a:solidFill>
                <a:latin typeface="Arial headings"/>
                <a:cs typeface="Times New Roman"/>
                <a:sym typeface="Teko"/>
              </a:rPr>
            </a:br>
            <a:r>
              <a:rPr lang="es-ES" sz="3800" b="1">
                <a:solidFill>
                  <a:srgbClr val="FFFFFF"/>
                </a:solidFill>
                <a:latin typeface="Arial headings"/>
                <a:cs typeface="Times New Roman"/>
                <a:sym typeface="Teko"/>
              </a:rPr>
              <a:t>Escuela Privada</a:t>
            </a:r>
            <a:endParaRPr lang="es-ES" altLang="en-US" sz="3800" b="1">
              <a:solidFill>
                <a:srgbClr val="FFFFFF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0409" y="2414542"/>
            <a:ext cx="7873857" cy="3549909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no públicas son consideradas 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más restringidas que escuelas publicas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Teko" panose="020B0604020202020204" charset="0"/>
                <a:ea typeface="Teko"/>
                <a:cs typeface="Teko" panose="020B0604020202020204" charset="0"/>
                <a:sym typeface="Teko"/>
              </a:rPr>
              <a:t>El estudiante no tiene automáticamente derechos a escuelas privadas, aunque usted sienta que el DOE ha hecho algo mal 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0" i="0" u="none" strike="noStrike" cap="none">
                <a:solidFill>
                  <a:schemeClr val="accent4"/>
                </a:solidFill>
                <a:latin typeface="Teko" panose="020B0604020202020204" charset="0"/>
                <a:ea typeface="Teko"/>
                <a:cs typeface="Teko" panose="020B0604020202020204" charset="0"/>
                <a:sym typeface="Teko"/>
              </a:rPr>
              <a:t>Hay 4 maneras en las cua</a:t>
            </a:r>
            <a:r>
              <a:rPr lang="es-US" sz="1400">
                <a:solidFill>
                  <a:schemeClr val="accent4"/>
                </a:solidFill>
                <a:latin typeface="Teko" panose="020B0604020202020204" charset="0"/>
                <a:ea typeface="Teko"/>
                <a:cs typeface="Teko" panose="020B0604020202020204" charset="0"/>
                <a:sym typeface="Teko"/>
              </a:rPr>
              <a:t>les el DOE provee fondos para la educación en una escuela privada</a:t>
            </a: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Para escuelas aprobadas del estado</a:t>
            </a: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buClr>
                <a:schemeClr val="bg2"/>
              </a:buClr>
              <a:buFont typeface="+mj-lt"/>
              <a:buAutoNum type="arabicPeriod"/>
              <a:defRPr/>
            </a:pP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Nickerson (“P1”)</a:t>
            </a:r>
          </a:p>
          <a:p>
            <a:pPr marL="742956" lvl="1" indent="-342900" algn="just">
              <a:buClr>
                <a:schemeClr val="bg2"/>
              </a:buClr>
              <a:buFont typeface="+mj-lt"/>
              <a:buAutoNum type="arabicPeriod"/>
              <a:defRPr/>
            </a:pP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Deferido a Equipo de Apoyo Basado en la Central (CBST) (</a:t>
            </a:r>
            <a:r>
              <a:rPr lang="es-US" altLang="en-US" sz="14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 de escuelas aprobadas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Para escuelas privadas no aprobadas</a:t>
            </a: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6" lvl="1" indent="-342900" algn="just">
              <a:buClr>
                <a:schemeClr val="bg2"/>
              </a:buClr>
              <a:buFont typeface="+mj-lt"/>
              <a:buAutoNum type="arabicPeriod"/>
              <a:defRPr/>
            </a:pP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 (audiencia de reembolso)</a:t>
            </a:r>
          </a:p>
          <a:p>
            <a:pPr marL="742956" lvl="1" indent="-342900" algn="just">
              <a:buClr>
                <a:schemeClr val="bg2"/>
              </a:buClr>
              <a:buFont typeface="+mj-lt"/>
              <a:buAutoNum type="arabicPeriod"/>
              <a:defRPr/>
            </a:pP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Connors (audiencia de pre reembolso)</a:t>
            </a:r>
          </a:p>
          <a:p>
            <a:pPr marL="400056" lvl="1" indent="0">
              <a:buClr>
                <a:schemeClr val="bg2"/>
              </a:buClr>
              <a:buNone/>
              <a:defRPr/>
            </a:pPr>
            <a:endParaRPr lang="en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140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C187AF-7288-43F8-E6FA-D29C2B8E0B00}"/>
              </a:ext>
            </a:extLst>
          </p:cNvPr>
          <p:cNvSpPr txBox="1">
            <a:spLocks noChangeArrowheads="1"/>
          </p:cNvSpPr>
          <p:nvPr/>
        </p:nvSpPr>
        <p:spPr>
          <a:xfrm>
            <a:off x="810409" y="6086259"/>
            <a:ext cx="7190278" cy="649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Hoja Educativa: </a:t>
            </a:r>
            <a:r>
              <a:rPr lang="es-US" sz="13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Colocación de Escuela Privada por el Departamento de Educación </a:t>
            </a:r>
            <a:endParaRPr lang="es-US" sz="13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  <a:defRPr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3542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780150-76C9-7D90-E6BA-3ACF6FFD7F32}"/>
              </a:ext>
            </a:extLst>
          </p:cNvPr>
          <p:cNvSpPr txBox="1">
            <a:spLocks noChangeArrowheads="1"/>
          </p:cNvSpPr>
          <p:nvPr/>
        </p:nvSpPr>
        <p:spPr>
          <a:xfrm>
            <a:off x="115573" y="2381671"/>
            <a:ext cx="5163417" cy="4416220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1" u="sng">
                <a:solidFill>
                  <a:srgbClr val="8C2233"/>
                </a:solidFill>
                <a:latin typeface="Arial"/>
                <a:ea typeface="+mj-ea"/>
                <a:cs typeface="Arial"/>
              </a:defRPr>
            </a:lvl1pPr>
            <a:lvl2pPr marL="342900" lvl="1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600" b="1" i="0">
                <a:solidFill>
                  <a:srgbClr val="007582"/>
                </a:solidFill>
                <a:latin typeface="Arial"/>
                <a:ea typeface="+mj-ea"/>
                <a:cs typeface="Arial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US" altLang="en-US"/>
              <a:t>La Carta de Nickerson (“P-1”)</a:t>
            </a: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S</a:t>
            </a:r>
            <a:r>
              <a:rPr lang="es-US" sz="1400" b="0" i="0">
                <a:solidFill>
                  <a:schemeClr val="accent4"/>
                </a:solidFill>
                <a:sym typeface="Teko"/>
              </a:rPr>
              <a:t>on emitidas automáticamente si el estudiante no recibe una colocación apropiada de acuerdo con su IEP.</a:t>
            </a:r>
            <a:endParaRPr lang="es-US" altLang="en-US" sz="1400" b="0">
              <a:solidFill>
                <a:schemeClr val="accent4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Dentro de 65 días escolares del recibo de consentimiento para iniciar una evaluación o referido para revisar o</a:t>
            </a: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Para el 15 de Agosto del comienzo del año escolar.</a:t>
            </a:r>
            <a:endParaRPr lang="es-US" altLang="en-US" sz="1400" b="0">
              <a:solidFill>
                <a:schemeClr val="accent4"/>
              </a:solidFill>
            </a:endParaRPr>
          </a:p>
          <a:p>
            <a:pPr algn="just">
              <a:lnSpc>
                <a:spcPct val="100000"/>
              </a:lnSpc>
              <a:spcBef>
                <a:spcPts val="800"/>
              </a:spcBef>
            </a:pPr>
            <a:r>
              <a:rPr lang="es-US" altLang="en-US" sz="1400">
                <a:solidFill>
                  <a:schemeClr val="accent4"/>
                </a:solidFill>
              </a:rPr>
              <a:t>Limitaciones </a:t>
            </a: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Se vence en 30 días </a:t>
            </a:r>
            <a:endParaRPr lang="es-US" altLang="en-US" sz="1400" b="0">
              <a:solidFill>
                <a:schemeClr val="accent4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Caduca si una escuela apropiada es ofrecida antes de encontrar una escuela que acepte la carta Nickerson</a:t>
            </a:r>
            <a:endParaRPr lang="es-US" altLang="en-US" sz="1400" b="0">
              <a:solidFill>
                <a:schemeClr val="accent4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Solo sirve por un año</a:t>
            </a: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Solo le ofrece escuelas aprobadas. La lista se puede encontrar (</a:t>
            </a:r>
            <a:r>
              <a:rPr lang="es-US" sz="1400">
                <a:sym typeface="Tek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US" sz="1400" b="0">
                <a:solidFill>
                  <a:schemeClr val="accent4"/>
                </a:solidFill>
                <a:sym typeface="Teko"/>
              </a:rPr>
              <a:t>)</a:t>
            </a:r>
          </a:p>
          <a:p>
            <a:pPr lvl="1" algn="just">
              <a:lnSpc>
                <a:spcPct val="100000"/>
              </a:lnSpc>
              <a:spcBef>
                <a:spcPts val="800"/>
              </a:spcBef>
              <a:defRPr/>
            </a:pPr>
            <a:r>
              <a:rPr lang="es-US" sz="1400" b="0">
                <a:solidFill>
                  <a:schemeClr val="accent4"/>
                </a:solidFill>
                <a:sym typeface="Teko"/>
              </a:rPr>
              <a:t>La aceptación a estas escuelas es basada en la disposición y a discreción de la escuela </a:t>
            </a:r>
          </a:p>
          <a:p>
            <a:pPr lvl="1">
              <a:lnSpc>
                <a:spcPct val="100000"/>
              </a:lnSpc>
              <a:defRPr/>
            </a:pP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F686-9991-7939-D442-B3892DF7D5A0}"/>
              </a:ext>
            </a:extLst>
          </p:cNvPr>
          <p:cNvSpPr txBox="1">
            <a:spLocks noChangeArrowheads="1"/>
          </p:cNvSpPr>
          <p:nvPr/>
        </p:nvSpPr>
        <p:spPr>
          <a:xfrm>
            <a:off x="5394563" y="2381671"/>
            <a:ext cx="3633864" cy="4416220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1" u="sng">
                <a:solidFill>
                  <a:srgbClr val="8C2233"/>
                </a:solidFill>
                <a:latin typeface="Arial"/>
                <a:ea typeface="+mj-ea"/>
                <a:cs typeface="Arial"/>
              </a:defRPr>
            </a:lvl1pPr>
            <a:lvl2pPr marL="685800" lvl="1" indent="-342900" defTabSz="45720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v"/>
              <a:defRPr sz="1200" b="0" i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20" lvl="2" indent="-228604" defTabSz="457207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3" charset="2"/>
              <a:buChar char=""/>
              <a:defRPr sz="1200" b="0" i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US">
                <a:sym typeface="Teko"/>
              </a:rPr>
              <a:t>Equipo de Apoyo Basado en la Central</a:t>
            </a:r>
            <a:r>
              <a:rPr lang="es-US" sz="1600">
                <a:sym typeface="Teko"/>
              </a:rPr>
              <a:t> </a:t>
            </a:r>
            <a:r>
              <a:rPr lang="es-US" sz="1200">
                <a:sym typeface="Teko"/>
              </a:rPr>
              <a:t>(CBST por sus siglas en Inglés)</a:t>
            </a:r>
            <a:endParaRPr lang="es-US" altLang="en-US" sz="1200"/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El equipo de IEP tiene la autoridad de poner “ deferido a CBST” en el IEP. </a:t>
            </a:r>
            <a:endParaRPr lang="es-US" altLang="en-US" sz="1400">
              <a:latin typeface="Arial"/>
              <a:cs typeface="Arial"/>
            </a:endParaRPr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CBST es responsable de la colocación de estudiantes en una escuela no pública apropiada por el estado. </a:t>
            </a:r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En ese punto, un coordinador de CBST le será asignado a su caso</a:t>
            </a:r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Manténgase en contacto con el coordinador de CBST</a:t>
            </a:r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Visite escuelas </a:t>
            </a:r>
          </a:p>
          <a:p>
            <a:pPr marL="342900" lvl="1" algn="just"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US" sz="1400">
                <a:latin typeface="Arial"/>
                <a:cs typeface="Arial"/>
                <a:sym typeface="Teko"/>
              </a:rPr>
              <a:t>No se le requiere a las escuelas no publicas aceptar a los estudiantes referidos por el CBST </a:t>
            </a:r>
          </a:p>
          <a:p>
            <a:pPr marL="34290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s-US">
              <a:latin typeface="Arial"/>
              <a:cs typeface="Arial"/>
              <a:sym typeface="Teko"/>
            </a:endParaRPr>
          </a:p>
          <a:p>
            <a:pPr marL="34290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s-US">
              <a:latin typeface="Arial"/>
              <a:cs typeface="Arial"/>
              <a:sym typeface="Teko"/>
            </a:endParaRPr>
          </a:p>
          <a:p>
            <a:pPr marL="34290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s-US">
              <a:latin typeface="Arial"/>
              <a:cs typeface="Arial"/>
              <a:sym typeface="Teko"/>
            </a:endParaRPr>
          </a:p>
          <a:p>
            <a:pPr marL="34290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s-US">
              <a:latin typeface="Arial"/>
              <a:cs typeface="Arial"/>
              <a:sym typeface="Teko"/>
            </a:endParaRPr>
          </a:p>
          <a:p>
            <a:endParaRPr lang="es-US" altLang="en-US" sz="1600"/>
          </a:p>
          <a:p>
            <a:endParaRPr lang="es-US" altLang="en-US" sz="1600"/>
          </a:p>
          <a:p>
            <a:endParaRPr lang="en-US" alt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028C74F-9D4A-78E4-03F3-B0C9047AF198}"/>
              </a:ext>
            </a:extLst>
          </p:cNvPr>
          <p:cNvSpPr txBox="1">
            <a:spLocks noChangeArrowheads="1"/>
          </p:cNvSpPr>
          <p:nvPr/>
        </p:nvSpPr>
        <p:spPr>
          <a:xfrm>
            <a:off x="-313" y="330740"/>
            <a:ext cx="9130902" cy="1431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CO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  <a:sym typeface="Teko"/>
              </a:rPr>
              <a:t>Para Escuelas Aprobadas </a:t>
            </a:r>
          </a:p>
          <a:p>
            <a:pPr algn="ctr">
              <a:defRPr/>
            </a:pPr>
            <a:r>
              <a:rPr lang="es-CO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  <a:sym typeface="Teko"/>
              </a:rPr>
              <a:t>del Estado</a:t>
            </a:r>
          </a:p>
          <a:p>
            <a:pPr algn="ctr">
              <a:defRPr/>
            </a:pPr>
            <a:endParaRPr lang="en-US" altLang="en-US" sz="3800" b="1">
              <a:solidFill>
                <a:srgbClr val="FFFFFF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33BBA32-ADAC-2BAA-8843-095FF7E3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03" y="6365290"/>
            <a:ext cx="897624" cy="4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Autofit/>
          </a:bodyPr>
          <a:lstStyle/>
          <a:p>
            <a:pPr algn="ctr"/>
            <a:b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está a cargo del IEP del </a:t>
            </a:r>
            <a:b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 cuando </a:t>
            </a:r>
            <a:b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atiende una escuela chárter?</a:t>
            </a:r>
            <a:br>
              <a:rPr lang="es-US" altLang="en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endParaRPr lang="en-US" altLang="en-US" sz="3200" i="1">
              <a:solidFill>
                <a:schemeClr val="accent4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704" y="2378593"/>
            <a:ext cx="7150609" cy="367604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DOE es responsable por desarrollar el IEP del estudiante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Este proceso es realizado por el Comité de educación especial (CSE). 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el IEP es desarrollado, la escuela chárter es responsable por llevar a cabo el IEP. 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hacerlo, la escuela chárter debe proveer los programas y servicios directamente, a través de un proveedor particular, o requiriéndole al CSE que provea el programa y servicios. </a:t>
            </a: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IEP debe ser diseñado para satisfacer las necesidades </a:t>
            </a:r>
            <a:r>
              <a:rPr lang="es-US"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estudiante, NO basado en lo que la escuela chárter puede ofrecer. </a:t>
            </a:r>
            <a:endParaRPr lang="en-US" sz="18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7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40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8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34"/>
            <a:ext cx="9144000" cy="1310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s-ES" sz="3800" b="1">
                <a:solidFill>
                  <a:schemeClr val="bg1"/>
                </a:solidFill>
                <a:latin typeface="Arial headings"/>
                <a:sym typeface="Teko"/>
              </a:rPr>
              <a:t>Introducción a NYLPI</a:t>
            </a:r>
            <a:br>
              <a:rPr lang="en-US" b="1" i="0" kern="1200">
                <a:solidFill>
                  <a:srgbClr val="FFFFFF"/>
                </a:solidFill>
                <a:latin typeface="Arial headings"/>
              </a:rPr>
            </a:br>
            <a:r>
              <a:rPr lang="en-US" sz="3000" b="1" i="1" kern="1200">
                <a:solidFill>
                  <a:schemeClr val="accent4"/>
                </a:solidFill>
                <a:latin typeface="Arial headings"/>
              </a:rPr>
              <a:t>Nuestra </a:t>
            </a:r>
            <a:r>
              <a:rPr lang="es-ES" sz="3000" b="1" i="1">
                <a:solidFill>
                  <a:schemeClr val="accent4"/>
                </a:solidFill>
                <a:latin typeface="Arial headings"/>
                <a:sym typeface="Teko"/>
              </a:rPr>
              <a:t>Misión</a:t>
            </a:r>
            <a:endParaRPr lang="en-US" sz="3000" b="1" i="1">
              <a:solidFill>
                <a:schemeClr val="accent4"/>
              </a:solidFill>
              <a:latin typeface="Arial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E06AB-07F5-0E34-3027-D35019E68897}"/>
              </a:ext>
            </a:extLst>
          </p:cNvPr>
          <p:cNvSpPr txBox="1"/>
          <p:nvPr/>
        </p:nvSpPr>
        <p:spPr>
          <a:xfrm>
            <a:off x="803190" y="2820262"/>
            <a:ext cx="7537619" cy="279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50000"/>
              </a:spcBef>
              <a:buClr>
                <a:srgbClr val="F4001D"/>
              </a:buClr>
              <a:buSzPct val="85000"/>
              <a:defRPr/>
            </a:pPr>
            <a:r>
              <a:rPr lang="es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LAWYERS FOR THE PUBLIC INTEREST </a:t>
            </a:r>
            <a:r>
              <a:rPr lang="es-US" sz="2000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(Abogados de Nueva York para el Interés Público) </a:t>
            </a:r>
            <a:r>
              <a:rPr lang="es-US"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trabaja para promover en la igualdad y los derechos civiles, con un enfoque en la justicia de la salud, derechos de personas con discapacidades y de justicia ambiental, a través del poder de la abogacía de la comunidad y las asociaciones con los colegios de abogados.</a:t>
            </a:r>
          </a:p>
          <a:p>
            <a:pPr algn="just">
              <a:spcBef>
                <a:spcPct val="5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endParaRPr lang="en-US" sz="2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65047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ABD11-CCD1-8A40-D356-AD424B48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b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b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  <a:t>¿Qu</a:t>
            </a:r>
            <a:r>
              <a:rPr lang="es-US"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  <a:t> pasa cuando la escuela </a:t>
            </a:r>
            <a:b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  <a:t>chárter no está cumpliendo </a:t>
            </a:r>
            <a:b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  <a:t>con el IEP?</a:t>
            </a:r>
            <a:br>
              <a:rPr lang="es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br>
              <a:rPr lang="es-US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FFFFFF"/>
                </a:solidFill>
                <a:latin typeface="Arial headings"/>
                <a:cs typeface="Times New Roman"/>
              </a:rPr>
            </a:br>
            <a:endParaRPr lang="en-US" altLang="en-US" sz="3200" i="1">
              <a:solidFill>
                <a:schemeClr val="accent4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704" y="2378593"/>
            <a:ext cx="7150609" cy="367604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estudiante tiene los mismos derechos como si estuviera matriculado en una escuela pública del DOE.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derecho a pedir una mediación a través del CSE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derecho a pedir una audiencia imparcial.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mediación y la audiencia imparcial serán en contra del DOE.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 b="0" i="0" u="non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escuela chárter no es responsable a proveer al estudiante con FAPE bajo la ley de IDEA. La escuela chárter es responsable de cumplir la ley llamada sección 504.  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500" b="0" i="0" u="none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E2E9E-2CF5-F865-E188-6A206C22F1AD}"/>
              </a:ext>
            </a:extLst>
          </p:cNvPr>
          <p:cNvSpPr txBox="1">
            <a:spLocks noChangeArrowheads="1"/>
          </p:cNvSpPr>
          <p:nvPr/>
        </p:nvSpPr>
        <p:spPr>
          <a:xfrm>
            <a:off x="954391" y="5220576"/>
            <a:ext cx="7554068" cy="101858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0" indent="-342900" fontAlgn="auto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Hoja Educativa: </a:t>
            </a:r>
            <a:r>
              <a:rPr lang="es-US" sz="6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Estudiantes con Discapacidades y Escuelas Autónomas o </a:t>
            </a:r>
            <a:r>
              <a:rPr lang="es-US" sz="64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</a:t>
            </a:r>
            <a:r>
              <a:rPr lang="es-US" sz="6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fontAlgn="auto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Hoja Educativa:</a:t>
            </a:r>
            <a:r>
              <a:rPr lang="es-US" sz="64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</a:t>
            </a:r>
            <a:r>
              <a:rPr lang="es-US" sz="6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¿</a:t>
            </a:r>
            <a:r>
              <a:rPr lang="es-US" sz="6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Podrá la escuela de chárter cumplir con las necesidades de educación especial de su niño/a?</a:t>
            </a:r>
          </a:p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US" sz="40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20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097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1946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466" name="Rectangle 1946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46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470" name="Freeform: Shape 1946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CFAE952-3409-EBE2-050D-F8B9DF19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3" y="330740"/>
            <a:ext cx="9130902" cy="1431327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s-US" altLang="en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Secci</a:t>
            </a:r>
            <a:r>
              <a:rPr lang="es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ó</a:t>
            </a:r>
            <a:r>
              <a:rPr lang="es-US" altLang="en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n 504 (</a:t>
            </a:r>
            <a:r>
              <a:rPr lang="es-US" sz="4000" b="1">
                <a:solidFill>
                  <a:schemeClr val="tx1"/>
                </a:solidFill>
              </a:rPr>
              <a:t>§504)</a:t>
            </a:r>
            <a:endParaRPr lang="es-US" altLang="en-US" sz="3800" b="1">
              <a:solidFill>
                <a:srgbClr val="FFFFFF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42FF6FA-FF8C-7A2E-F970-F7B4D2ECA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783" y="2326046"/>
            <a:ext cx="8052046" cy="3222498"/>
          </a:xfrm>
          <a:ln>
            <a:noFill/>
          </a:ln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52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Es una ley antidiscriminatoria que aplica a escuelas que reciben fundos federales. 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5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Sección 504 puede cubrir muchas áreas incluyendo, pero no limitadas a: </a:t>
            </a:r>
            <a:endParaRPr lang="es-US" altLang="en-US" sz="5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8" lvl="2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5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Servicios educacionales y exámenes; Actividades extracurriculares; Haciendo que los edificios y la tecnología sea más accesible; Medidas disciplinaria</a:t>
            </a:r>
          </a:p>
          <a:p>
            <a:pPr marL="400058" lvl="2" indent="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None/>
              <a:defRPr/>
            </a:pPr>
            <a:endParaRPr lang="es-US" sz="5200"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0" lvl="1" indent="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None/>
              <a:defRPr/>
            </a:pPr>
            <a:r>
              <a:rPr lang="es-US" sz="52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Las reglas de la Sección 504 aplican a </a:t>
            </a:r>
            <a:r>
              <a:rPr lang="es-US" sz="5200" b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escuelas públicas</a:t>
            </a:r>
            <a:r>
              <a:rPr lang="es-US" sz="52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Y </a:t>
            </a:r>
            <a:r>
              <a:rPr lang="es-US" sz="5200" b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escuelas chárter</a:t>
            </a:r>
            <a:r>
              <a:rPr lang="es-US" sz="52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.</a:t>
            </a:r>
            <a:endParaRPr lang="es-US" sz="5200" b="1" kern="1200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eko"/>
              <a:buNone/>
            </a:pPr>
            <a:r>
              <a:rPr lang="es-US" sz="52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Usted puede pedir por un plan 504 en vez de o agregado al IEP. La escuela debe tener un coordinador de Sección 504 quien lo puede guiar.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US"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fontAlgn="auto">
              <a:lnSpc>
                <a:spcPct val="120000"/>
              </a:lnSpc>
              <a:buClr>
                <a:srgbClr val="E48312"/>
              </a:buClr>
              <a:buSzPct val="100000"/>
              <a:buNone/>
            </a:pPr>
            <a:endParaRPr lang="es-US" sz="4800" b="1" i="1" kern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90000"/>
              </a:lnSpc>
              <a:buNone/>
              <a:defRPr/>
            </a:pPr>
            <a:endParaRPr lang="es-US" altLang="en-US" sz="5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400" b="1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9EA9EF3E-C856-50FA-3794-157A8266D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64" y="6266587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DEE3B-7075-9D4E-E0E5-331FACA3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1310C9-C943-0122-9BD4-45A2F55FE326}"/>
              </a:ext>
            </a:extLst>
          </p:cNvPr>
          <p:cNvSpPr txBox="1">
            <a:spLocks noChangeArrowheads="1"/>
          </p:cNvSpPr>
          <p:nvPr/>
        </p:nvSpPr>
        <p:spPr>
          <a:xfrm>
            <a:off x="523783" y="5615081"/>
            <a:ext cx="8052046" cy="470600"/>
          </a:xfrm>
          <a:prstGeom prst="rect">
            <a:avLst/>
          </a:prstGeom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1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Hoja Educativa: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Sección 504 Planes de Acomodos </a:t>
            </a:r>
            <a:endParaRPr lang="es-US" altLang="en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US" altLang="en-US" sz="1400" b="1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1946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466" name="Rectangle 1946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46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470" name="Freeform: Shape 1946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CFAE952-3409-EBE2-050D-F8B9DF19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3" y="330740"/>
            <a:ext cx="9130902" cy="143132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¿A dónde pido un plan 504?</a:t>
            </a:r>
            <a:br>
              <a:rPr lang="es-US" altLang="en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</a:br>
            <a:endParaRPr lang="en-US" altLang="en-US" sz="3800" b="1">
              <a:solidFill>
                <a:srgbClr val="FFFFFF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9EA9EF3E-C856-50FA-3794-157A8266D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64" y="6266587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DEE3B-7075-9D4E-E0E5-331FACA3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ED5E15-AC5F-E6CF-7105-5D812FDC4C59}"/>
              </a:ext>
            </a:extLst>
          </p:cNvPr>
          <p:cNvSpPr txBox="1">
            <a:spLocks noChangeArrowheads="1"/>
          </p:cNvSpPr>
          <p:nvPr/>
        </p:nvSpPr>
        <p:spPr>
          <a:xfrm>
            <a:off x="550913" y="2528250"/>
            <a:ext cx="8048048" cy="3641812"/>
          </a:xfrm>
          <a:prstGeom prst="rect">
            <a:avLst/>
          </a:prstGeom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escuela-publica o chárter- </a:t>
            </a:r>
            <a:r>
              <a:rPr lang="es-US"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un coordinador de sección 504</a:t>
            </a: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Esta persona debe tener conocimiento acerca de las responsabilidades de la escuela como también de las políticas y procedimientos en acuerdo con la sección 504.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debe pedir el plan 504 por escrito.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30 días escolares después de solicitarla, el coordinador de la sección 504 debe poner el equipo 504 y programar una junta de asesoramiento. El coordinador le debe proveer una copia de la junta por escrito. 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junta, el grupo decidirá si el estudiante es elegible o no para obtener acomodaciones y cuales deberán ser esas acomodaciones. Si el estudiante es encontrado elegible, el grupo, que lo incluye a usted, debe desarrollar un plan 504.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estudiante no es hallado elegible para obtener acomodaciones, usted puede someter una queja por escrito pidiendo que se revise por la red de enlace de salud (Network </a:t>
            </a:r>
            <a:r>
              <a:rPr lang="es-US" sz="60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US"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Liaison) 718-391-8116, o usted puede iniciar un proceso de inmediatamente. </a:t>
            </a:r>
          </a:p>
          <a:p>
            <a:pPr marL="457200" marR="0" lvl="1" indent="0" algn="just" defTabSz="4572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en-US" sz="5600" b="0" i="0" u="none" strike="noStrike" kern="1200" cap="none" spc="0" normalizeH="0" baseline="0" noProof="0">
              <a:ln>
                <a:noFill/>
              </a:ln>
              <a:solidFill>
                <a:srgbClr val="42899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4572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289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62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US" sz="3800" b="1" i="0" kern="1200">
                <a:solidFill>
                  <a:schemeClr val="bg1"/>
                </a:solidFill>
                <a:latin typeface="Arial headings"/>
              </a:rPr>
              <a:t>Mis Derechos a Procedimientos</a:t>
            </a:r>
            <a:br>
              <a:rPr lang="es-US" sz="4000" b="1" i="0" kern="1200">
                <a:solidFill>
                  <a:srgbClr val="FFFFFF"/>
                </a:solidFill>
                <a:latin typeface="Arial headings"/>
              </a:rPr>
            </a:br>
            <a:r>
              <a:rPr lang="es-US" sz="3000" b="1" i="1">
                <a:solidFill>
                  <a:schemeClr val="accent4"/>
                </a:solidFill>
                <a:latin typeface="Arial headings"/>
                <a:sym typeface="Teko"/>
              </a:rPr>
              <a:t>¿Qué debo hacer si no estoy de </a:t>
            </a:r>
            <a:br>
              <a:rPr lang="es-US" sz="3000" b="1" i="1">
                <a:solidFill>
                  <a:schemeClr val="accent4"/>
                </a:solidFill>
                <a:latin typeface="Arial headings"/>
                <a:sym typeface="Teko"/>
              </a:rPr>
            </a:br>
            <a:r>
              <a:rPr lang="es-US" sz="3000" b="1" i="1">
                <a:solidFill>
                  <a:schemeClr val="accent4"/>
                </a:solidFill>
                <a:latin typeface="Arial headings"/>
                <a:sym typeface="Teko"/>
              </a:rPr>
              <a:t>acuerdo con las recomendaciones del equipo de IEP?</a:t>
            </a:r>
            <a:br>
              <a:rPr lang="es-US" altLang="en-US" sz="3000" b="1" i="1">
                <a:solidFill>
                  <a:schemeClr val="accent4"/>
                </a:solidFill>
                <a:latin typeface="Arial headings"/>
              </a:rPr>
            </a:br>
            <a:endParaRPr lang="es-US" altLang="en-US" sz="3000" b="1" i="1">
              <a:solidFill>
                <a:schemeClr val="accent4"/>
              </a:solidFill>
              <a:latin typeface="Arial heading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575498"/>
            <a:ext cx="3307338" cy="1834758"/>
          </a:xfr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US" altLang="en-US" sz="2400" b="1" i="1" u="sng">
                <a:solidFill>
                  <a:srgbClr val="8C2233"/>
                </a:solidFill>
                <a:latin typeface="Arial"/>
                <a:cs typeface="Arial"/>
              </a:rPr>
              <a:t>Mediaci</a:t>
            </a:r>
            <a:r>
              <a:rPr lang="es-US" sz="2400" b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US" altLang="en-US" sz="2400" b="1" i="1" u="sng">
              <a:solidFill>
                <a:srgbClr val="8C2233"/>
              </a:solidFill>
              <a:latin typeface="Arial"/>
              <a:cs typeface="Arial"/>
            </a:endParaRPr>
          </a:p>
          <a:p>
            <a:pPr marL="342900" lvl="1" indent="-342900"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US" altLang="en-US" sz="1600" b="1">
                <a:solidFill>
                  <a:srgbClr val="00758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NYLPI Hoja Informativa</a:t>
            </a:r>
            <a:endParaRPr lang="es-US" altLang="en-US" sz="1600" b="1">
              <a:solidFill>
                <a:srgbClr val="007582"/>
              </a:solidFill>
              <a:latin typeface="Arial"/>
              <a:cs typeface="Arial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altLang="en-US" sz="1600">
              <a:solidFill>
                <a:schemeClr val="accent4"/>
              </a:solidFill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6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780150-76C9-7D90-E6BA-3ACF6FFD7F32}"/>
              </a:ext>
            </a:extLst>
          </p:cNvPr>
          <p:cNvSpPr txBox="1">
            <a:spLocks noChangeArrowheads="1"/>
          </p:cNvSpPr>
          <p:nvPr/>
        </p:nvSpPr>
        <p:spPr>
          <a:xfrm>
            <a:off x="2918330" y="4633463"/>
            <a:ext cx="3307337" cy="1834758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US" altLang="en-US" sz="2400" b="1" i="1" u="sng">
                <a:solidFill>
                  <a:srgbClr val="8C2233"/>
                </a:solidFill>
              </a:rPr>
              <a:t>Audiencias Imparciales  </a:t>
            </a:r>
          </a:p>
          <a:p>
            <a:pPr marL="342900" lvl="1" indent="-342900"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US" altLang="en-US" sz="1600" b="1">
                <a:solidFill>
                  <a:srgbClr val="00758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NYLPI Hoja Informativa</a:t>
            </a:r>
            <a:endParaRPr lang="es-US" altLang="en-US" sz="1600" b="1">
              <a:solidFill>
                <a:srgbClr val="007582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6D9871-8F14-15B1-2D77-4DB343553D1E}"/>
              </a:ext>
            </a:extLst>
          </p:cNvPr>
          <p:cNvSpPr txBox="1">
            <a:spLocks noChangeArrowheads="1"/>
          </p:cNvSpPr>
          <p:nvPr/>
        </p:nvSpPr>
        <p:spPr>
          <a:xfrm>
            <a:off x="4693662" y="2575498"/>
            <a:ext cx="3307338" cy="1834758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s-US" altLang="en-US" sz="2400" b="1" i="1" u="sng">
                <a:solidFill>
                  <a:srgbClr val="8C2233"/>
                </a:solidFill>
              </a:rPr>
              <a:t>Pendencia</a:t>
            </a:r>
            <a:r>
              <a:rPr lang="es-US" altLang="en-US" sz="2400" b="1" i="1">
                <a:solidFill>
                  <a:srgbClr val="8C2233"/>
                </a:solidFill>
              </a:rPr>
              <a:t> </a:t>
            </a:r>
          </a:p>
          <a:p>
            <a:pPr marL="342900" lvl="1" indent="-342900"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US" altLang="en-US" sz="1600" b="1">
                <a:solidFill>
                  <a:srgbClr val="007582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NYLPI Hoja Informativa</a:t>
            </a:r>
            <a:endParaRPr lang="es-US" altLang="en-US" sz="1600" b="1">
              <a:solidFill>
                <a:srgbClr val="007582"/>
              </a:solidFill>
              <a:latin typeface="Arial"/>
              <a:cs typeface="Arial"/>
            </a:endParaRPr>
          </a:p>
          <a:p>
            <a:pPr marL="914416" lvl="2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77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rmAutofit/>
          </a:bodyPr>
          <a:lstStyle/>
          <a:p>
            <a:pPr algn="ctr"/>
            <a:r>
              <a:rPr lang="es-US" sz="3800" b="1">
                <a:solidFill>
                  <a:srgbClr val="FFFFFF"/>
                </a:solidFill>
                <a:latin typeface="Arial headings"/>
                <a:cs typeface="Times New Roman"/>
              </a:rPr>
              <a:t>Centros de Mediación en la </a:t>
            </a:r>
            <a:br>
              <a:rPr lang="es-US" sz="38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US" sz="3800" b="1">
                <a:solidFill>
                  <a:srgbClr val="FFFFFF"/>
                </a:solidFill>
                <a:latin typeface="Arial headings"/>
                <a:cs typeface="Times New Roman"/>
              </a:rPr>
              <a:t>Ciudad de Nueva York </a:t>
            </a:r>
            <a:endParaRPr lang="es-US" altLang="en-US" sz="3800" b="1">
              <a:solidFill>
                <a:srgbClr val="FFFFFF"/>
              </a:solidFill>
              <a:latin typeface="Arial headings"/>
              <a:cs typeface="Times New Roman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34</a:t>
            </a:fld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4CC4FFE-90D0-E1A2-A6AC-A869E2FB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669" y="2682969"/>
            <a:ext cx="2998575" cy="41954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Bronx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for Mediation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Conflict Resolution (IMCR)</a:t>
            </a:r>
            <a:endParaRPr lang="es-ES" sz="1400" b="1">
              <a:solidFill>
                <a:srgbClr val="8C22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384 East 149</a:t>
            </a:r>
            <a:r>
              <a:rPr lang="en-US" sz="14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Street, Suite 330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Bronx, NY 10455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(718) 585-1190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00758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www.imcr.org</a:t>
            </a:r>
            <a:endParaRPr lang="es-ES" sz="1400" b="1">
              <a:solidFill>
                <a:srgbClr val="00758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Brooklyn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York Peace Institute</a:t>
            </a:r>
            <a:endParaRPr lang="es-ES" sz="1400" b="1">
              <a:solidFill>
                <a:srgbClr val="8C22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 </a:t>
            </a:r>
            <a:r>
              <a:rPr lang="en-US" sz="1400" err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Joralemon</a:t>
            </a: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Street, Suite 618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Brooklyn, NY 11201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(718) 834-6671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00758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www.nypeace.org</a:t>
            </a:r>
            <a:endParaRPr lang="es-ES" sz="1400" b="1">
              <a:solidFill>
                <a:srgbClr val="00758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43FEAFD-17A4-C0C2-13C9-00518101A386}"/>
              </a:ext>
            </a:extLst>
          </p:cNvPr>
          <p:cNvSpPr txBox="1">
            <a:spLocks/>
          </p:cNvSpPr>
          <p:nvPr/>
        </p:nvSpPr>
        <p:spPr>
          <a:xfrm>
            <a:off x="801291" y="2220658"/>
            <a:ext cx="3380974" cy="5931098"/>
          </a:xfrm>
          <a:prstGeom prst="rect">
            <a:avLst/>
          </a:prstGeom>
        </p:spPr>
        <p:txBody>
          <a:bodyPr/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Manhattan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York Peace Institute     </a:t>
            </a:r>
            <a:endParaRPr lang="es-ES" sz="1400" b="1">
              <a:solidFill>
                <a:srgbClr val="8C22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111 John Street, Suite 100                                                                                                              New York, NY 10038 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(212) 577-1740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 u="sng">
                <a:solidFill>
                  <a:srgbClr val="00758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www.nypeace.org</a:t>
            </a:r>
            <a:endParaRPr lang="es-ES" sz="1400" b="1">
              <a:solidFill>
                <a:srgbClr val="00758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b="1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Queens</a:t>
            </a:r>
            <a:r>
              <a:rPr lang="es-E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Mediation Services (CMS)</a:t>
            </a:r>
            <a:endParaRPr lang="es-ES" sz="1400" b="1">
              <a:solidFill>
                <a:srgbClr val="8C22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89-64 163</a:t>
            </a:r>
            <a:r>
              <a:rPr lang="en-US" sz="14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Jamaica, NY 11432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(718) 523-6868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 u="sng">
                <a:solidFill>
                  <a:srgbClr val="00758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http://mediatenyc.org</a:t>
            </a:r>
            <a:endParaRPr lang="es-ES" sz="1400" b="1">
              <a:solidFill>
                <a:srgbClr val="00758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Staten Island</a:t>
            </a: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York Center for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Interpersonal Development</a:t>
            </a:r>
            <a:r>
              <a:rPr lang="es-ES" sz="1400" b="1">
                <a:solidFill>
                  <a:srgbClr val="8C22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Stuyvesant Place, 5</a:t>
            </a:r>
            <a:r>
              <a:rPr lang="en-US" sz="14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Floor</a:t>
            </a:r>
            <a:r>
              <a:rPr lang="es-E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Staten Island, NY 10301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(718) 815-4557</a:t>
            </a:r>
            <a:endParaRPr lang="es-ES" sz="14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 u="sng">
                <a:solidFill>
                  <a:srgbClr val="00758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www.nycid.org</a:t>
            </a:r>
            <a:endParaRPr lang="es-ES" sz="1400" b="1">
              <a:solidFill>
                <a:srgbClr val="00758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44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97719"/>
            <a:ext cx="9143999" cy="136434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br>
              <a:rPr lang="es-CO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</a:br>
            <a:r>
              <a:rPr lang="es-CO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Para Escuelas Privadas </a:t>
            </a:r>
            <a:br>
              <a:rPr lang="es-CO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</a:br>
            <a:r>
              <a:rPr lang="es-CO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no Aprobadas</a:t>
            </a:r>
            <a:br>
              <a:rPr lang="en-US" altLang="en-US"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EBEBEB"/>
                </a:solidFill>
                <a:latin typeface="Arial headings"/>
                <a:cs typeface="Times New Roman" panose="02020603050405020304" pitchFamily="18" charset="0"/>
              </a:rPr>
            </a:br>
            <a:endParaRPr lang="en-US" altLang="en-US" sz="3000" b="1" i="1">
              <a:solidFill>
                <a:schemeClr val="accent4"/>
              </a:solidFill>
              <a:latin typeface="Arial headings"/>
              <a:cs typeface="Times New Roman" panose="02020603050405020304" pitchFamily="18" charset="0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8" name="Rectangle 12">
            <a:extLst>
              <a:ext uri="{FF2B5EF4-FFF2-40B4-BE49-F238E27FC236}">
                <a16:creationId xmlns:a16="http://schemas.microsoft.com/office/drawing/2014/main" id="{78A93413-12F5-46E4-B4B7-18DC31E4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087" y="2402308"/>
          <a:ext cx="8505825" cy="362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6B4E-E2B7-C799-5FC8-D4AECF92DC67}"/>
              </a:ext>
            </a:extLst>
          </p:cNvPr>
          <p:cNvSpPr txBox="1">
            <a:spLocks/>
          </p:cNvSpPr>
          <p:nvPr/>
        </p:nvSpPr>
        <p:spPr>
          <a:xfrm>
            <a:off x="420672" y="2299671"/>
            <a:ext cx="8403927" cy="28806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chemeClr val="bg2"/>
              </a:buClr>
              <a:buNone/>
              <a:defRPr/>
            </a:pPr>
            <a:r>
              <a:rPr lang="es-US" sz="2100" b="1" i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Carter (Audiencia de Reembolso)</a:t>
            </a:r>
            <a:endParaRPr lang="es-US" altLang="en-US" sz="2100" b="1" i="1" u="sng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Si  usted pone el estudiante en una escuela no aprobada por el estado usted debe firmar un contrato con esa escuela y pagar el costo por adelantado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Esto significa que si usted pierde en la audiencia de reembolso, usted es responsable por el pago. 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Antes de que usted pueda ganar en la audiencia, usted debe demostrar: 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8" lvl="2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Que el DOE falló en ofrecer un programa apropiado en una escuela pública  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8" lvl="2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Q</a:t>
            </a:r>
            <a:r>
              <a:rPr lang="es-US" sz="13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ue el programa 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proveído</a:t>
            </a:r>
            <a:r>
              <a:rPr lang="es-US" sz="13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por la escuela no 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aprobada</a:t>
            </a:r>
            <a:r>
              <a:rPr lang="es-US" sz="13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es apropiado 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8" lvl="2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La existencia de factores equitativos tales como si el padre o tutor, consideró la oferta del DOE </a:t>
            </a:r>
            <a:endParaRPr lang="es-US" altLang="en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La ley requiere que el padre/tutor provea una notificación previa de la colocación unilateral por lo menos 10 días antes de matricular al estudiante en una escuela privada, O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Dándole al grupo de IEP una notificación por escrito por lo menos 10 días hábiles antes de remover el estudiante de una escuela pública 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s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200"/>
              </a:spcAft>
              <a:buClr>
                <a:schemeClr val="bg2"/>
              </a:buClr>
              <a:buNone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9D032-0752-D877-5796-ED0B41B1A8FC}"/>
              </a:ext>
            </a:extLst>
          </p:cNvPr>
          <p:cNvSpPr txBox="1"/>
          <p:nvPr/>
        </p:nvSpPr>
        <p:spPr>
          <a:xfrm>
            <a:off x="420359" y="4970725"/>
            <a:ext cx="840424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1000"/>
              </a:spcBef>
              <a:buClr>
                <a:schemeClr val="bg2"/>
              </a:buClr>
              <a:defRPr/>
            </a:pPr>
            <a:r>
              <a:rPr lang="es-US" altLang="en-US" b="1" i="1" u="sng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Connors (Audiencia de Pre Reembolso)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Si </a:t>
            </a: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usted no puede pagar el costo de la matricula, este proceso también requiere una audiencia imparcial. 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Por favor tenga en cuenta que: </a:t>
            </a:r>
          </a:p>
          <a:p>
            <a:pPr marL="800100" lvl="2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Usted debe proveer pruebas de su</a:t>
            </a:r>
            <a:r>
              <a:rPr lang="es-US" sz="12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</a:t>
            </a: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condición</a:t>
            </a:r>
            <a:r>
              <a:rPr lang="es-US" sz="12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financiera los cuales lo previenen a pagar el costo de la matricula por adelantado</a:t>
            </a:r>
          </a:p>
          <a:p>
            <a:pPr marL="800100" lvl="2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Necesita mostrar el contrato con la escuela privada obligando a pagar la matrícula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La notificación por escrito de Carter también aplica a los casos de Connors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altLang="en-US" sz="12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3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rmAutofit/>
          </a:bodyPr>
          <a:lstStyle/>
          <a:p>
            <a:pPr algn="ctr"/>
            <a: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  <a:t>¿Qué es la Planificación </a:t>
            </a:r>
            <a:b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  <a:t>de la Transición?</a:t>
            </a:r>
            <a:endParaRPr lang="en-US" altLang="en-US" sz="3800" b="1">
              <a:solidFill>
                <a:srgbClr val="FFFFFF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0409" y="2414542"/>
            <a:ext cx="7873857" cy="4038673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ES" altLang="en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de Educación para Personas con Discapacidades (IDEA) establece que la planificación de la transición para los estudiantes que reciben servicios de educación especial y tienen un Programa de Educación Individualizado (IEP) debe comenzar a los 14 años o menos.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ES" altLang="en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planificación de la transición significa evaluar las necesidades, las fortalezas y las habilidades requeridas para que los estudiantes pasen de la escuela secundaria a la vida postsecundaria, asegurándose de que estén académica y funcionalmente preparados.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ES" altLang="en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contiene requisitos de servicios de transición, que deben abordarse en el primer IEP para que entre en vigencia cuando los estudiantes cumplan 16 años o menos (14 en Nueva York).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ES" altLang="en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de transición en el IEP deben actualizarse anualmente.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ES" altLang="en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equipos de apoyo basados en la escuela supervisan el trabajo con los estudiantes para crear el plan de transición.</a:t>
            </a:r>
            <a:endParaRPr lang="en-US" altLang="en-US" sz="17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140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C187AF-7288-43F8-E6FA-D29C2B8E0B00}"/>
              </a:ext>
            </a:extLst>
          </p:cNvPr>
          <p:cNvSpPr txBox="1">
            <a:spLocks noChangeArrowheads="1"/>
          </p:cNvSpPr>
          <p:nvPr/>
        </p:nvSpPr>
        <p:spPr>
          <a:xfrm>
            <a:off x="810409" y="6084119"/>
            <a:ext cx="7190278" cy="369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157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79378"/>
            <a:ext cx="9143999" cy="1320663"/>
          </a:xfrm>
        </p:spPr>
        <p:txBody>
          <a:bodyPr anchor="ctr">
            <a:noAutofit/>
          </a:bodyPr>
          <a:lstStyle/>
          <a:p>
            <a:pPr algn="ctr"/>
            <a:r>
              <a:rPr lang="es-ES" altLang="en-US" sz="3800" b="1">
                <a:solidFill>
                  <a:schemeClr val="bg1"/>
                </a:solidFill>
                <a:latin typeface="Arial headings"/>
              </a:rPr>
              <a:t>¿Qué es el Cronograma de Planificación de la Transición?</a:t>
            </a:r>
            <a:endParaRPr lang="en-US" altLang="en-U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8756" y="2368177"/>
            <a:ext cx="3493546" cy="4007480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defRPr/>
            </a:pPr>
            <a:r>
              <a:rPr lang="es-ES" altLang="zh-CN" b="1" u="sng">
                <a:latin typeface="Arial" panose="020B0604020202020204" pitchFamily="34" charset="0"/>
                <a:cs typeface="Arial" panose="020B0604020202020204" pitchFamily="34" charset="0"/>
              </a:rPr>
              <a:t>De 14 a 18 años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altLang="zh-CN" sz="1400">
                <a:latin typeface="Arial" panose="020B0604020202020204" pitchFamily="34" charset="0"/>
                <a:cs typeface="Arial" panose="020B0604020202020204" pitchFamily="34" charset="0"/>
              </a:rPr>
              <a:t>Discutir los planes de transición en cada reunión del IEP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altLang="zh-CN" sz="1400">
                <a:latin typeface="Arial" panose="020B0604020202020204" pitchFamily="34" charset="0"/>
                <a:cs typeface="Arial" panose="020B0604020202020204" pitchFamily="34" charset="0"/>
              </a:rPr>
              <a:t>Esté al tanto de la cantidad de evaluaciones de los estudiantes y asegúrese de que estén al día.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altLang="zh-CN" sz="1400">
                <a:latin typeface="Arial" panose="020B0604020202020204" pitchFamily="34" charset="0"/>
                <a:cs typeface="Arial" panose="020B0604020202020204" pitchFamily="34" charset="0"/>
              </a:rPr>
              <a:t>Buscar escuelas secundarias y programas de educación especial que mejor se adapten a las metas y necesidades de los estudiantes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altLang="zh-CN" sz="1400">
                <a:latin typeface="Arial" panose="020B0604020202020204" pitchFamily="34" charset="0"/>
                <a:cs typeface="Arial" panose="020B0604020202020204" pitchFamily="34" charset="0"/>
              </a:rPr>
              <a:t>Hable con el equipo de apoyo basado en la escuela si los estudiantes recibirán un diploma y, de ser así, qué diploma están en vías de recibir.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629935-C68D-8E47-C700-F728B4EBA517}"/>
              </a:ext>
            </a:extLst>
          </p:cNvPr>
          <p:cNvSpPr txBox="1">
            <a:spLocks noChangeArrowheads="1"/>
          </p:cNvSpPr>
          <p:nvPr/>
        </p:nvSpPr>
        <p:spPr>
          <a:xfrm>
            <a:off x="4901698" y="2368177"/>
            <a:ext cx="3493546" cy="402536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 u="sng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R="0" lvl="0" algn="ctr" fontAlgn="auto">
              <a:lnSpc>
                <a:spcPct val="120000"/>
              </a:lnSpc>
              <a:tabLst/>
              <a:defRPr/>
            </a:pPr>
            <a:r>
              <a:rPr lang="es-ES" altLang="zh-CN" sz="2000">
                <a:solidFill>
                  <a:schemeClr val="tx1"/>
                </a:solidFill>
              </a:rPr>
              <a:t>A partir de 18 años o más</a:t>
            </a:r>
          </a:p>
          <a:p>
            <a:pPr marL="285750" marR="0" lvl="0" indent="-285750" algn="just" defTabSz="45720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Asegúrese de que las evaluaciones de los estudiantes estén actualizadas y reflejen con precisión las necesidades y habilidades de los estudiantes</a:t>
            </a:r>
          </a:p>
          <a:p>
            <a:pPr marL="285750" marR="0" lvl="0" indent="-285750" algn="just" defTabSz="45720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Comenzar a tomar decisiones finales con respecto al plan académico, la trayectoria profesional y las habilidades esenciales para la vida.</a:t>
            </a:r>
          </a:p>
          <a:p>
            <a:pPr marL="285750" marR="0" lvl="0" indent="-285750" algn="just" defTabSz="45720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28994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Comuníquese con los programas que el estudiante está explorando después de la escuela secundaria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A5C7-81D5-7D7A-6AF6-C99397CE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7" y="6406006"/>
            <a:ext cx="876829" cy="427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75A5-D1BA-DC24-DF4A-40CB34D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3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89779"/>
            <a:ext cx="9143998" cy="1400530"/>
          </a:xfrm>
        </p:spPr>
        <p:txBody>
          <a:bodyPr anchor="ctr">
            <a:normAutofit/>
          </a:bodyPr>
          <a:lstStyle/>
          <a:p>
            <a:pPr algn="ctr"/>
            <a: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  <a:t>Enlaces de Recursos de </a:t>
            </a:r>
            <a:b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</a:br>
            <a:r>
              <a:rPr lang="es-ES" altLang="en-US" sz="3800" b="1">
                <a:solidFill>
                  <a:srgbClr val="FFFFFF"/>
                </a:solidFill>
                <a:latin typeface="Arial headings"/>
                <a:cs typeface="Times New Roman"/>
              </a:rPr>
              <a:t>Planificación de Transición</a:t>
            </a:r>
            <a:endParaRPr lang="en-US" altLang="en-US" sz="3800" b="1">
              <a:solidFill>
                <a:srgbClr val="FFFFFF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387" y="2213451"/>
            <a:ext cx="7873857" cy="4319509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just">
              <a:buClr>
                <a:schemeClr val="bg2"/>
              </a:buClr>
              <a:buNone/>
              <a:defRPr/>
            </a:pPr>
            <a:endParaRPr lang="en-US" altLang="zh-CN" sz="140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Evaluation Process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CN" sz="2200" b="1" u="sng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https://www.schools.nyc.gov/docs/default-source/default-document-library/family-guide-to-special-education-school-age-services-english</a:t>
            </a:r>
            <a:endParaRPr lang="en-US" altLang="zh-CN" sz="2200" b="1" u="sng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Age 14-18 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</a:t>
            </a: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iploma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http://www.nysed.gov/common/nysed/files/programs/curriculum-instruction/diploma-and-credentials-summary-requirements.pdf</a:t>
            </a:r>
            <a:endParaRPr lang="en-US" altLang="zh-CN" sz="2200" b="1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altLang="zh-CN" sz="2200" b="1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areer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Development and Occupational Studies (CDOS)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http://www.nysed.gov/curriculum-instruction/career-development-and-occupational-studies-cdos-standards</a:t>
            </a:r>
            <a:endParaRPr lang="en-US" altLang="zh-CN" sz="2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http://www.nysed.gov/career-technical-education/requirements-cte-and-cdos-graduation-pathways-and-cdos-credential</a:t>
            </a:r>
            <a:endParaRPr lang="en-US" altLang="zh-CN" sz="2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Age 18+ 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</a:t>
            </a: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fter-graduation 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</a:t>
            </a: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pti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</a:t>
            </a:r>
            <a:r>
              <a:rPr lang="en-US" altLang="zh-CN" sz="22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2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https://www.schools.nyc.gov/learning/special-education/help/contacts-and-resources</a:t>
            </a:r>
            <a:endParaRPr lang="en-US" sz="2200" b="1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ACCES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</a:t>
            </a:r>
            <a:r>
              <a:rPr 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</a:t>
            </a: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Vocational Rehabilitation (ACCESS-VR)</a:t>
            </a:r>
            <a:r>
              <a:rPr lang="en-US" altLang="zh-CN" sz="22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http://www.acces.nysed.gov/vr/apply-vocational-rehabilitation-services</a:t>
            </a:r>
            <a:endParaRPr lang="en-US" altLang="zh-CN" sz="2200" b="1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Office for People with Developmental Disabilities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2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https://opwdd.ny.gov/eligibility</a:t>
            </a:r>
            <a:endParaRPr lang="en-US" altLang="zh-CN" sz="2200" b="1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Mental Health Program Directory </a:t>
            </a:r>
            <a:r>
              <a:rPr lang="en-US" altLang="en-US" sz="2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Office of Mental Health </a:t>
            </a:r>
            <a:r>
              <a:rPr lang="en-US" altLang="en-US"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22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zh-CN" sz="22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https://my.omh.ny.gov/bi/pd/saw.dll?PortalPages</a:t>
            </a:r>
            <a:endParaRPr lang="en-US" altLang="en-US" sz="2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7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3" y="389106"/>
            <a:ext cx="9143999" cy="1325394"/>
          </a:xfrm>
        </p:spPr>
        <p:txBody>
          <a:bodyPr anchor="ctr">
            <a:normAutofit/>
          </a:bodyPr>
          <a:lstStyle/>
          <a:p>
            <a:pPr algn="ctr"/>
            <a:r>
              <a:rPr lang="es-US" altLang="en-US" sz="3800" b="1">
                <a:solidFill>
                  <a:srgbClr val="FFFFFF"/>
                </a:solidFill>
                <a:latin typeface="Arial headings"/>
              </a:rPr>
              <a:t>Recursos en Nueva York </a:t>
            </a:r>
            <a:br>
              <a:rPr lang="es-US" altLang="en-US" sz="3800" b="1">
                <a:solidFill>
                  <a:srgbClr val="FFFFFF"/>
                </a:solidFill>
                <a:latin typeface="Arial headings"/>
              </a:rPr>
            </a:br>
            <a:r>
              <a:rPr lang="es-US" altLang="en-US" sz="3800" b="1">
                <a:solidFill>
                  <a:srgbClr val="FFFFFF"/>
                </a:solidFill>
                <a:latin typeface="Arial headings"/>
              </a:rPr>
              <a:t>para </a:t>
            </a:r>
            <a:r>
              <a:rPr lang="es-US" sz="3800" b="1">
                <a:solidFill>
                  <a:srgbClr val="FFFFFF"/>
                </a:solidFill>
                <a:latin typeface="Arial headings"/>
              </a:rPr>
              <a:t>Educación Especial</a:t>
            </a:r>
            <a:endParaRPr lang="es-US" altLang="en-US" sz="3800" b="1">
              <a:solidFill>
                <a:srgbClr val="FFFFFF"/>
              </a:solidFill>
              <a:latin typeface="Arial headings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886" y="2286162"/>
            <a:ext cx="8229600" cy="2809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Educación de la Ciudad de Nueva York</a:t>
            </a: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https://www.schools.nyc.gov/</a:t>
            </a:r>
            <a:endParaRPr lang="es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Guía Familiar De Servicios de Educación Especial Para Niños en Edad Escolar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https://nylpi.org/resource/special-education-remote-learning-information-contacts-resources-links/</a:t>
            </a:r>
            <a:endParaRPr lang="es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INCLUDENYC </a:t>
            </a:r>
            <a:r>
              <a:rPr lang="es-US" altLang="en-US" sz="14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https://www.includenyc.org/</a:t>
            </a:r>
            <a:endParaRPr lang="es-US" altLang="en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Audiencia Imparcial y Formularios 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https://www.schools.nyc.gov/docs/default-source/default-document-library/impartial-hearing-request-english</a:t>
            </a:r>
            <a:endParaRPr lang="es-US" altLang="en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altLang="en-US" sz="14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Wright’s</a:t>
            </a: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altLang="en-US" sz="14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4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http://www.wrightslaw.com</a:t>
            </a:r>
            <a:endParaRPr lang="es-US" altLang="en-US" sz="14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altLang="en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NYLPI Hojas Educativas </a:t>
            </a:r>
            <a:r>
              <a:rPr lang="es-US" altLang="en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4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http://www.nylpi.org/factsheets-resources/</a:t>
            </a:r>
            <a:endParaRPr lang="es-US" sz="14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45B6FF3B-7944-8258-C3DE-FF39FCBFB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77361-D1C3-2CEF-BF66-48A0C64E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3D6CD-0189-B5B2-B19D-BF781C15E15D}"/>
              </a:ext>
            </a:extLst>
          </p:cNvPr>
          <p:cNvSpPr txBox="1"/>
          <p:nvPr/>
        </p:nvSpPr>
        <p:spPr>
          <a:xfrm>
            <a:off x="456886" y="5146004"/>
            <a:ext cx="5572752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US" sz="13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Contacto para Solicitar una Audiencia Imparcial:</a:t>
            </a:r>
          </a:p>
          <a:p>
            <a:pPr>
              <a:spcBef>
                <a:spcPts val="200"/>
              </a:spcBef>
            </a:pPr>
            <a:r>
              <a:rPr lang="es-US" sz="13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Email: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s-US" sz="13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IHOQuest@schools.nyc.gov</a:t>
            </a:r>
            <a:endParaRPr lang="es-US" sz="1300" b="1">
              <a:solidFill>
                <a:srgbClr val="00758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s-US" sz="1300" b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Escribe: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NY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State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Departamento de Educación, at </a:t>
            </a:r>
            <a:r>
              <a:rPr lang="es-US" sz="13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speced@nysed.gov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NY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State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Education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Department</a:t>
            </a:r>
            <a:endParaRPr lang="es-US" sz="130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P-12 Office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Special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Education</a:t>
            </a:r>
            <a:endParaRPr lang="es-US" sz="1300">
              <a:solidFill>
                <a:schemeClr val="accent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89 Washington Avenue – </a:t>
            </a:r>
            <a:r>
              <a:rPr lang="es-US" sz="1300" err="1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Room</a:t>
            </a: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309EB,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s-US" sz="1300">
                <a:solidFill>
                  <a:schemeClr val="accent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Albany, NY 12234 </a:t>
            </a:r>
            <a:endParaRPr lang="es-US" sz="1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8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075"/>
            <a:ext cx="9143999" cy="1359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s-US" sz="3800" b="1">
                <a:solidFill>
                  <a:schemeClr val="bg1"/>
                </a:solidFill>
                <a:latin typeface="Arial headings"/>
              </a:rPr>
              <a:t>Acerca de </a:t>
            </a:r>
            <a:r>
              <a:rPr lang="es-US" sz="3800" b="1" i="0" kern="1200">
                <a:solidFill>
                  <a:schemeClr val="bg1"/>
                </a:solidFill>
                <a:latin typeface="Arial headings"/>
              </a:rPr>
              <a:t>NYLPI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E06AB-07F5-0E34-3027-D35019E68897}"/>
              </a:ext>
            </a:extLst>
          </p:cNvPr>
          <p:cNvSpPr txBox="1"/>
          <p:nvPr/>
        </p:nvSpPr>
        <p:spPr>
          <a:xfrm>
            <a:off x="705445" y="2286162"/>
            <a:ext cx="7733108" cy="3770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US" altLang="en-US" sz="16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Programa de Justicia de Discapacidad</a:t>
            </a:r>
            <a:r>
              <a:rPr lang="es-US" altLang="en-US" sz="16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protege y promueve los derechos civiles de las personas con discapacidades. Nuestra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abogacía se expande a varias áreas tales como vivienda, transporte, educación, integración en la comunidad y acceso a programas y servicios en la ciudad de Nueva York. </a:t>
            </a:r>
            <a:endParaRPr lang="es-US" altLang="en-US" sz="1600">
              <a:solidFill>
                <a:schemeClr val="accent4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2"/>
              </a:buClr>
            </a:pPr>
            <a:endParaRPr lang="es-US" altLang="en-US" sz="1600">
              <a:solidFill>
                <a:srgbClr val="8C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El Proyecto de Justicia Ambiental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provee ayuda y asistencia legal a las comunidades de bajos ingresos y comunidades de color para hacer valer sus derechos a un medio ambiente saludable.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2"/>
              </a:buClr>
            </a:pPr>
            <a:endParaRPr lang="es-US" alt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El Programa de Justicia de Salud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trabaja para asegurar igual acceso de cuidado de salud a las  comunidades de inmigrantes,  de color, y de  bajos recursos en  la ciudad de Nueva York.</a:t>
            </a:r>
          </a:p>
          <a:p>
            <a:pPr algn="just">
              <a:buClr>
                <a:schemeClr val="bg2"/>
              </a:buClr>
            </a:pP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US" sz="1600" b="1">
                <a:solidFill>
                  <a:srgbClr val="8C2233"/>
                </a:solidFill>
                <a:latin typeface="Arial"/>
                <a:cs typeface="Arial"/>
                <a:sym typeface="Teko"/>
              </a:rPr>
              <a:t>El Centro Pro Bono de Información </a:t>
            </a:r>
            <a:r>
              <a:rPr lang="es-US" sz="1600">
                <a:solidFill>
                  <a:schemeClr val="accent4"/>
                </a:solidFill>
                <a:latin typeface="Arial"/>
                <a:cs typeface="Arial"/>
                <a:sym typeface="Teko"/>
              </a:rPr>
              <a:t>ofrece a los grupos comunitarios y organizaciones sin fines de lucro asistencia jurídica gratuita.</a:t>
            </a:r>
            <a:endParaRPr lang="es-US" altLang="en-US" sz="1600">
              <a:solidFill>
                <a:schemeClr val="accent4"/>
              </a:solidFill>
              <a:latin typeface="Arial"/>
              <a:cs typeface="Arial"/>
            </a:endParaRPr>
          </a:p>
          <a:p>
            <a:pPr algn="just">
              <a:buNone/>
            </a:pPr>
            <a:endParaRPr lang="en-US" altLang="en-US" sz="1600">
              <a:solidFill>
                <a:schemeClr val="accent4"/>
              </a:solidFill>
              <a:latin typeface="Arial"/>
              <a:cs typeface="Arial"/>
            </a:endParaRPr>
          </a:p>
          <a:p>
            <a:pPr algn="just">
              <a:buNone/>
            </a:pPr>
            <a:endParaRPr lang="en-US" altLang="en-US" sz="3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altLang="en-US" sz="3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altLang="en-US" sz="3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en-US" altLang="en-US" sz="3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r>
              <a:rPr lang="en-US" sz="40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7428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A9320-BA95-9F62-3B58-784E5E8A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0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3806" name="Freeform: Shape 3380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B1BC4877-2B40-F6F1-51B9-9B5AC081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3" y="389106"/>
            <a:ext cx="9143999" cy="1325394"/>
          </a:xfrm>
        </p:spPr>
        <p:txBody>
          <a:bodyPr anchor="ctr">
            <a:normAutofit/>
          </a:bodyPr>
          <a:lstStyle/>
          <a:p>
            <a:pPr algn="ctr"/>
            <a:r>
              <a:rPr lang="es-US" altLang="en-US" sz="3800" b="1">
                <a:solidFill>
                  <a:srgbClr val="FFFFFF"/>
                </a:solidFill>
                <a:latin typeface="Arial headings"/>
              </a:rPr>
              <a:t>Lista de Hojas </a:t>
            </a:r>
            <a:br>
              <a:rPr lang="es-US" altLang="en-US" sz="3800" b="1">
                <a:solidFill>
                  <a:srgbClr val="FFFFFF"/>
                </a:solidFill>
                <a:latin typeface="Arial headings"/>
              </a:rPr>
            </a:br>
            <a:r>
              <a:rPr lang="es-US" altLang="en-US" sz="3800" b="1">
                <a:solidFill>
                  <a:srgbClr val="FFFFFF"/>
                </a:solidFill>
                <a:latin typeface="Arial headings"/>
              </a:rPr>
              <a:t>Educativas de NYLPI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039F4E8-80CE-2DC7-345A-D171E80A5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2333729"/>
            <a:ext cx="8505825" cy="4617641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Least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Restrictive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(LRE)/Ambiente Menos Restringido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Mediation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Mediacion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Obtaining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Assistive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(AT)/ Como Obtener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Asistenc</a:t>
            </a:r>
            <a:r>
              <a:rPr lang="es-CO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de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Tecnolog</a:t>
            </a:r>
            <a:r>
              <a:rPr lang="es-CO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í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o Servicios para Estudiantes en Educación Especial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Pendency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/Pendencia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342900" lvl="0" indent="-342900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School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Placement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/Colocación de Escuela Privada Pagada por el Departamento de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Educaci</a:t>
            </a:r>
            <a:r>
              <a:rPr lang="en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ón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/Lista de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Verificacion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Visita A Escuelas de Educación Especial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504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Accommodation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Plan/Sección 504 y Planes de Acomodos 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Impartial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Hearings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/Audiencia Imparciales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Education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Supports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Emotional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Behavioral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Needs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Servicios Especiales de Ayuda Educacional para </a:t>
            </a:r>
            <a:r>
              <a:rPr lang="es-E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Niño/as con Necesidades Emocionales o de Conducta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El Proceso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deTransic</a:t>
            </a:r>
            <a:r>
              <a:rPr lang="en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ón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Parents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Rights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Language Services/Derechos de los Padres a Servicios Lingüísticos</a:t>
            </a:r>
            <a:endParaRPr lang="es-US" sz="12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/Encontrar Niños (estudiante)</a:t>
            </a:r>
            <a:endParaRPr lang="es-US" sz="12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Verbal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Abuse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DOE Staff                                           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Transparency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/Transparencia </a:t>
            </a:r>
            <a:endParaRPr lang="es-US" sz="12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Rights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u="sng" err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</a:t>
            </a:r>
            <a:r>
              <a:rPr lang="es-US" sz="1200" b="1" u="sng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/Estudiantes con Discapacidades y Escuelas Autónomas o Chárter</a:t>
            </a:r>
            <a:endParaRPr lang="es-US" sz="1200" b="1" u="sng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504 in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harter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/La Sección 504 Planes de Acomodos</a:t>
            </a:r>
            <a:endParaRPr lang="es-US" sz="1200" b="1" i="0" u="none" strike="noStrike" cap="none">
              <a:solidFill>
                <a:srgbClr val="007582"/>
              </a:solidFill>
              <a:latin typeface="Arial" panose="020B0604020202020204" pitchFamily="34" charset="0"/>
              <a:ea typeface="Teko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in </a:t>
            </a: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/Preguntas que Debe 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acer a la Escuela </a:t>
            </a:r>
            <a:r>
              <a:rPr lang="es-US" sz="1200" b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s-US" sz="1200" b="1" i="0" u="none" strike="noStrike" cap="none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utónomas o </a:t>
            </a:r>
            <a:r>
              <a:rPr lang="es-US" sz="1200" b="1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s-US" sz="1200" b="1" i="0" u="none" strike="noStrike" cap="none" err="1">
                <a:solidFill>
                  <a:srgbClr val="007582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harter</a:t>
            </a:r>
            <a:endParaRPr lang="es-US" sz="1200" b="1" i="0" u="none" strike="noStrike" cap="none">
              <a:solidFill>
                <a:srgbClr val="007582"/>
              </a:solidFill>
              <a:latin typeface="Arial" panose="020B0604020202020204" pitchFamily="34" charset="0"/>
              <a:ea typeface="Teko"/>
              <a:cs typeface="Arial" panose="020B0604020202020204" pitchFamily="34" charset="0"/>
              <a:sym typeface="Teko"/>
            </a:endParaRP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OPWDD-eligibility-fact-sheet-final-English-8-13-19.pdf (nylpi.org)</a:t>
            </a:r>
            <a:endParaRPr lang="es-US" sz="1200" b="1" i="0" u="none" strike="noStrike" cap="none">
              <a:solidFill>
                <a:srgbClr val="007582"/>
              </a:solidFill>
              <a:highlight>
                <a:srgbClr val="FF00FF"/>
              </a:highlight>
              <a:latin typeface="Arial" panose="020B0604020202020204" pitchFamily="34" charset="0"/>
              <a:ea typeface="Teko"/>
              <a:cs typeface="Arial" panose="020B0604020202020204" pitchFamily="34" charset="0"/>
              <a:sym typeface="Teko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45B6FF3B-7944-8258-C3DE-FF39FCBFB5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77361-D1C3-2CEF-BF66-48A0C64E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6B76-EA96-2D8E-43FA-D9B739FA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390086"/>
            <a:ext cx="8327254" cy="4172178"/>
          </a:xfr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Mantener un cuaderno y anotar conversaciones O anotas en su teléfono </a:t>
            </a:r>
            <a:endParaRPr lang="es-US" sz="1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Registrar todas las conversaciones telefónicas y en persona  de las conferencias y reuniones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Mantener todos los documentos que recibió del DOE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Mantener cartas y sobres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Si no tienen fecha los documentos, tenga en cuenta la fecha en que recibió el documento y escríbalo en el reverso del documento o sobre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Siempre: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Guardar una copia de todo lo que le da al DOE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Tomar el nombre de la persona del DOE con la que usted está tratando</a:t>
            </a:r>
          </a:p>
          <a:p>
            <a:pPr marL="742958" lvl="2" indent="-342900" algn="just">
              <a:buFont typeface="Wingdings" panose="05000000000000000000" pitchFamily="2" charset="2"/>
              <a:buChar char="v"/>
            </a:pPr>
            <a:r>
              <a:rPr lang="es-US" sz="14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Si puede, consig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a </a:t>
            </a:r>
            <a:r>
              <a:rPr lang="es-US" sz="1400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el título, la oficina y la información de contacto. </a:t>
            </a:r>
          </a:p>
          <a:p>
            <a:pPr marL="0" lvl="1" indent="0" algn="just">
              <a:buNone/>
            </a:pPr>
            <a:r>
              <a:rPr lang="es-US" sz="16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Escriba información detallada, esto le puede 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ayudara</a:t>
            </a:r>
            <a:r>
              <a:rPr lang="es-US" sz="16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Teko"/>
                <a:cs typeface="Arial" panose="020B0604020202020204" pitchFamily="34" charset="0"/>
                <a:sym typeface="Teko"/>
              </a:rPr>
              <a:t> en el futuro</a:t>
            </a:r>
          </a:p>
          <a:p>
            <a:pPr marL="742958" lvl="2" indent="-342900">
              <a:buFont typeface="Wingdings" panose="05000000000000000000" pitchFamily="2" charset="2"/>
              <a:buChar char="v"/>
            </a:pPr>
            <a:endParaRPr lang="es-US" sz="160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3DCDDF44-C3D7-CFD1-6F48-E5EFF181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165A351-2BE5-1968-06A8-DD9246D1CD33}"/>
              </a:ext>
            </a:extLst>
          </p:cNvPr>
          <p:cNvSpPr txBox="1">
            <a:spLocks noChangeArrowheads="1"/>
          </p:cNvSpPr>
          <p:nvPr/>
        </p:nvSpPr>
        <p:spPr>
          <a:xfrm>
            <a:off x="-313" y="330740"/>
            <a:ext cx="9130902" cy="1431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800" b="1" err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Consejos</a:t>
            </a:r>
            <a:r>
              <a:rPr lang="en-US" altLang="en-US" sz="3800" b="1">
                <a:solidFill>
                  <a:srgbClr val="FFFFFF"/>
                </a:solidFill>
                <a:latin typeface="Arial headings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5E823-716B-9956-0F47-67E1A35C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41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Rectangle 1334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14" name="Rectangle 11">
            <a:extLst>
              <a:ext uri="{FF2B5EF4-FFF2-40B4-BE49-F238E27FC236}">
                <a16:creationId xmlns:a16="http://schemas.microsoft.com/office/drawing/2014/main" id="{36D40071-44A4-5FBC-9428-7C942901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97719"/>
            <a:ext cx="9143999" cy="1364348"/>
          </a:xfrm>
        </p:spPr>
        <p:txBody>
          <a:bodyPr anchor="ctr"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sz="38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  <a:sym typeface="Teko"/>
              </a:rPr>
              <a:t>¿Preguntas?</a:t>
            </a:r>
            <a:br>
              <a:rPr lang="en-US" altLang="en-US" sz="3800" b="1">
                <a:solidFill>
                  <a:srgbClr val="FFFFFF"/>
                </a:solidFill>
                <a:latin typeface="Arial headings"/>
                <a:cs typeface="Arial" panose="020B0604020202020204" pitchFamily="34" charset="0"/>
              </a:rPr>
            </a:br>
            <a:endParaRPr lang="en-US" altLang="en-US" sz="3800" b="1">
              <a:solidFill>
                <a:srgbClr val="FFFFFF"/>
              </a:solidFill>
              <a:latin typeface="Arial headings"/>
              <a:cs typeface="Arial" panose="020B0604020202020204" pitchFamily="34" charset="0"/>
            </a:endParaRPr>
          </a:p>
        </p:txBody>
      </p:sp>
      <p:sp>
        <p:nvSpPr>
          <p:cNvPr id="13364" name="Rectangle 1334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65" name="Freeform: Shape 1334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F6A326-45C5-9C3D-FA96-48728622B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51EC8-56DE-23B3-C32B-B665028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08E65-6324-1A95-239D-837E8B78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705" y="2427771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b="1" u="sng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 </a:t>
            </a:r>
            <a:r>
              <a:rPr lang="en-US" sz="1500" b="1" u="sng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</a:t>
            </a:r>
            <a:r>
              <a:rPr lang="en-US" sz="1500" b="1" u="sng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sz="15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Lawyers for the Public Interest</a:t>
            </a:r>
          </a:p>
          <a:p>
            <a:pPr marL="0" indent="0" algn="ctr">
              <a:buNone/>
            </a:pP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 West 30 Street, 11</a:t>
            </a:r>
            <a:r>
              <a:rPr lang="en-US" sz="1500" b="1" baseline="30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 </a:t>
            </a:r>
          </a:p>
          <a:p>
            <a:pPr marL="0" indent="0" algn="ctr">
              <a:buNone/>
            </a:pP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New York 10001-4017</a:t>
            </a:r>
          </a:p>
          <a:p>
            <a:pPr marL="0" indent="0" algn="ctr">
              <a:buNone/>
            </a:pP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(212) 244-4664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500" b="1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www.nylpi.org</a:t>
            </a:r>
            <a:endParaRPr lang="en-US" sz="15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5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 de </a:t>
            </a:r>
            <a:r>
              <a:rPr lang="en-US" sz="1500" b="1" err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r>
              <a:rPr lang="en-US" sz="15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– Viernes (10am-3pm)</a:t>
            </a:r>
          </a:p>
          <a:p>
            <a:pPr algn="ctr">
              <a:lnSpc>
                <a:spcPct val="80000"/>
              </a:lnSpc>
              <a:buNone/>
            </a:pPr>
            <a:endParaRPr lang="en-US" sz="15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5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llamar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No hay </a:t>
            </a:r>
            <a:r>
              <a:rPr lang="en-US" sz="15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500" b="1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sz="15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horas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500" b="1">
                <a:solidFill>
                  <a:srgbClr val="00758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https://www.nylpi.org/get-help/</a:t>
            </a:r>
            <a:endParaRPr lang="en-US" sz="1500" b="1">
              <a:solidFill>
                <a:srgbClr val="007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2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330FA840-A02C-4ABF-5CB1-474CC5347F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89608"/>
            <a:ext cx="7233082" cy="50651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>
              <a:lnSpc>
                <a:spcPct val="90000"/>
              </a:lnSpc>
            </a:pP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Mèsi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  <a:r>
              <a:rPr lang="en-US" altLang="ja-JP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Xièxiè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Cyrl-AZ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धन्यवाद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dhanyavaad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고맙습니다 </a:t>
            </a:r>
            <a:r>
              <a:rPr lang="en-US" altLang="ko-KR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gomabseubnida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شكرا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4700" b="0" i="0" kern="12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Shukraan</a:t>
            </a:r>
            <a:r>
              <a:rPr lang="en-US" altLang="en-US" sz="4700" b="0" i="0" kern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23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3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3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3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3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08A08D6D-88B7-C917-8F30-7DCD3896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916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33408-B7E0-8531-9956-91CB6A7C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43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106"/>
            <a:ext cx="9144313" cy="1325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s-E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3800" b="1">
                <a:solidFill>
                  <a:schemeClr val="bg1"/>
                </a:solidFill>
                <a:latin typeface="Arial headings"/>
                <a:sym typeface="Teko"/>
              </a:rPr>
              <a:t>Justicia de Discapacidad</a:t>
            </a:r>
            <a:endParaRPr lang="es-E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43739"/>
            <a:ext cx="1016170" cy="494888"/>
          </a:xfrm>
          <a:prstGeom prst="rect">
            <a:avLst/>
          </a:prstGeom>
        </p:spPr>
      </p:pic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C380986E-8E61-C3DC-5378-94628F393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294576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72268-5F54-55C4-9B83-43EA0BF1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075"/>
            <a:ext cx="9143999" cy="1359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3800" b="1">
                <a:solidFill>
                  <a:schemeClr val="bg1"/>
                </a:solidFill>
                <a:latin typeface="Arial headings"/>
              </a:rPr>
              <a:t>Agenda </a:t>
            </a:r>
            <a:endParaRPr lang="en-US" sz="3800" b="1" i="0" kern="1200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E06AB-07F5-0E34-3027-D35019E68897}"/>
              </a:ext>
            </a:extLst>
          </p:cNvPr>
          <p:cNvSpPr txBox="1"/>
          <p:nvPr/>
        </p:nvSpPr>
        <p:spPr>
          <a:xfrm>
            <a:off x="183158" y="2467085"/>
            <a:ext cx="8777681" cy="4209508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/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Especial </a:t>
            </a:r>
            <a:endParaRPr lang="es-US" alt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Educación para Personas con Discapacidades 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US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sus siglas en Ingles)</a:t>
            </a: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Pública Gratuita y Apropiada (FAPE)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Educación Especial </a:t>
            </a:r>
            <a:endParaRPr lang="es-US" alt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Referido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Elegibilidad</a:t>
            </a: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s-US" sz="1600">
                <a:latin typeface="Teko" panose="020B0604020202020204" charset="0"/>
                <a:cs typeface="Teko" panose="020B0604020202020204" charset="0"/>
              </a:rPr>
              <a:t>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Individualizado</a:t>
            </a:r>
            <a:r>
              <a:rPr lang="es-US" sz="1600">
                <a:latin typeface="Teko" panose="020B0604020202020204" charset="0"/>
                <a:cs typeface="Teko" panose="020B0604020202020204" charset="0"/>
              </a:rPr>
              <a:t>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US" sz="1600">
                <a:latin typeface="Teko" panose="020B0604020202020204" charset="0"/>
                <a:cs typeface="Teko" panose="020B0604020202020204" charset="0"/>
              </a:rPr>
              <a:t>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US" sz="1600">
                <a:solidFill>
                  <a:schemeClr val="accent4"/>
                </a:solidFill>
                <a:latin typeface="Teko" panose="020B0604020202020204" charset="0"/>
                <a:cs typeface="Teko" panose="020B0604020202020204" charset="0"/>
              </a:rPr>
              <a:t> (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IEP)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 Y Servicios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</a:pP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Preocupaciones con respecto al comportamiento</a:t>
            </a: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 Corporal/físico </a:t>
            </a: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altLang="en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 Verbal </a:t>
            </a: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a Procedimientos </a:t>
            </a:r>
            <a:endParaRPr lang="es-US" alt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Mediación 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Audiencia Imparcial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</a:pPr>
            <a:r>
              <a:rPr lang="es-US" alt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Pendencia  </a:t>
            </a:r>
          </a:p>
          <a:p>
            <a:pPr marL="400050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Chárter</a:t>
            </a:r>
            <a:endParaRPr lang="es-US" alt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sz="1600" b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 §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504 </a:t>
            </a:r>
            <a:r>
              <a:rPr lang="es-US" sz="1600" b="1" err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Plans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857250" lvl="1" indent="-400050">
              <a:spcBef>
                <a:spcPts val="600"/>
              </a:spcBef>
              <a:buClr>
                <a:schemeClr val="bg2"/>
              </a:buClr>
              <a:buFont typeface="+mj-lt"/>
              <a:buAutoNum type="romanUcPeriod"/>
            </a:pPr>
            <a:r>
              <a:rPr lang="es-US" altLang="en-US" sz="1600" b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Escuelas Privadas</a:t>
            </a:r>
            <a:endParaRPr lang="es-US" alt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chemeClr val="bg2"/>
              </a:buClr>
              <a:buFont typeface="+mj-lt"/>
              <a:buAutoNum type="romanUcPeriod"/>
            </a:pP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US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US" alt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7428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A9320-BA95-9F62-3B58-784E5E8A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8141" name="Freeform: Shape 4814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512087EC-C62F-3554-AD1F-71791888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9779"/>
            <a:ext cx="9143999" cy="1400530"/>
          </a:xfrm>
        </p:spPr>
        <p:txBody>
          <a:bodyPr anchor="ctr">
            <a:normAutofit/>
          </a:bodyPr>
          <a:lstStyle/>
          <a:p>
            <a:pPr algn="ctr"/>
            <a:r>
              <a:rPr lang="es-ES" sz="3800" b="1">
                <a:solidFill>
                  <a:srgbClr val="FFFFFF"/>
                </a:solidFill>
                <a:latin typeface="Arial headings"/>
                <a:cs typeface="Times New Roman"/>
                <a:sym typeface="Teko"/>
              </a:rPr>
              <a:t>¿Qué es…?</a:t>
            </a:r>
            <a:endParaRPr lang="en-US" altLang="en-US" sz="3800" b="1">
              <a:solidFill>
                <a:srgbClr val="FFFFFF"/>
              </a:solidFill>
              <a:latin typeface="Arial headings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DDB05-3978-9E66-C761-DA760E34F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13" y="2386940"/>
            <a:ext cx="4342215" cy="2017602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s-US" sz="2400" b="1" i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Especial</a:t>
            </a:r>
            <a:endParaRPr lang="es-US" altLang="en-US" sz="2400" b="1" i="1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en acceso a instrucción especializada y servicios relativos diseñados para proveer beneficios educativos individualizados.</a:t>
            </a:r>
          </a:p>
          <a:p>
            <a:pPr marL="34290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 un lugar, pero si es una serie de servicios para responder mejor a las necesidades del estudiante.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40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780150-76C9-7D90-E6BA-3ACF6FFD7F32}"/>
              </a:ext>
            </a:extLst>
          </p:cNvPr>
          <p:cNvSpPr txBox="1">
            <a:spLocks noChangeArrowheads="1"/>
          </p:cNvSpPr>
          <p:nvPr/>
        </p:nvSpPr>
        <p:spPr>
          <a:xfrm>
            <a:off x="115413" y="4596447"/>
            <a:ext cx="4342215" cy="201760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es-US" sz="2400" b="1" i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para Personas con Discapacidades (IDEA)</a:t>
            </a:r>
            <a:endParaRPr lang="es-US" altLang="en-US" sz="2400" b="1" i="1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Es una ley federal que protege los derechos educacionales de los estudiantes con discapacidades a una </a:t>
            </a: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Pública Gratuita y Apropiada (FAPE) </a:t>
            </a:r>
            <a:r>
              <a:rPr lang="es-US" sz="17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en un </a:t>
            </a: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Ambiente Menos Restrictivo (LRE)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>
              <a:latin typeface="Teko"/>
              <a:ea typeface="Teko"/>
              <a:cs typeface="Teko"/>
              <a:sym typeface="Teko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altLang="en-US" sz="140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altLang="en-US" sz="140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C1AB408-BD90-CC7E-A449-DFE62E30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6298713"/>
            <a:ext cx="856139" cy="4169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2EBDA-E935-78FC-4736-98127416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F686-9991-7939-D442-B3892DF7D5A0}"/>
              </a:ext>
            </a:extLst>
          </p:cNvPr>
          <p:cNvSpPr txBox="1">
            <a:spLocks noChangeArrowheads="1"/>
          </p:cNvSpPr>
          <p:nvPr/>
        </p:nvSpPr>
        <p:spPr>
          <a:xfrm>
            <a:off x="4686371" y="2386940"/>
            <a:ext cx="4342216" cy="42347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 3" charset="2"/>
              <a:buNone/>
              <a:defRPr/>
            </a:pPr>
            <a:r>
              <a:rPr lang="es-ES" sz="2400" b="1" i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Pública Gratuita y Apropiada (FAPE)</a:t>
            </a:r>
            <a:endParaRPr lang="es-US" altLang="en-US" sz="2400" b="1" i="1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chemeClr val="bg2"/>
              </a:buClr>
              <a:buNone/>
              <a:defRPr/>
            </a:pPr>
            <a:r>
              <a:rPr lang="es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Especial y Servicios Relacionados</a:t>
            </a:r>
          </a:p>
          <a:p>
            <a:pPr marL="34290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Free </a:t>
            </a:r>
            <a:r>
              <a:rPr lang="en-US" alt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Gratis significa no hay que pagar.</a:t>
            </a:r>
          </a:p>
          <a:p>
            <a:pPr marL="34290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6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Apropriate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</a:t>
            </a:r>
            <a:r>
              <a:rPr lang="en-US" alt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Apropiada significa apropiada para el estudiante.</a:t>
            </a:r>
          </a:p>
          <a:p>
            <a:pPr marL="34290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6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Public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</a:t>
            </a:r>
            <a:r>
              <a:rPr lang="en-US" alt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Pública significa bajo la dirección del departamento de educación de la ciudad de Nueva York.</a:t>
            </a:r>
          </a:p>
          <a:p>
            <a:pPr marL="342900" indent="-342900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600" b="1">
                <a:solidFill>
                  <a:srgbClr val="8C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es-US" sz="1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6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Education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 </a:t>
            </a:r>
            <a:r>
              <a:rPr lang="en-US" altLang="en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US"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Educación significa que cubre a todos los estudiantes desde la escuela prescolar hasta el grado 12, incluyendo estudiantes hasta los 21 años                   cuando es apropiado. </a:t>
            </a:r>
            <a:endParaRPr lang="es-US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3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075"/>
            <a:ext cx="9143999" cy="1359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s-ES" sz="3800" b="1">
                <a:solidFill>
                  <a:schemeClr val="bg1"/>
                </a:solidFill>
                <a:latin typeface="Arial headings"/>
                <a:sym typeface="Teko"/>
              </a:rPr>
              <a:t>¿Quién es un estudiante </a:t>
            </a:r>
            <a:br>
              <a:rPr lang="es-ES" sz="3800" b="1">
                <a:solidFill>
                  <a:schemeClr val="bg1"/>
                </a:solidFill>
                <a:latin typeface="Arial headings"/>
                <a:sym typeface="Teko"/>
              </a:rPr>
            </a:br>
            <a:r>
              <a:rPr lang="es-ES" sz="3800" b="1">
                <a:solidFill>
                  <a:schemeClr val="bg1"/>
                </a:solidFill>
                <a:latin typeface="Arial headings"/>
                <a:sym typeface="Teko"/>
              </a:rPr>
              <a:t>con discapacidades?</a:t>
            </a:r>
            <a:endParaRPr lang="es-ES" sz="3800" b="1">
              <a:solidFill>
                <a:schemeClr val="bg1"/>
              </a:solidFill>
              <a:latin typeface="Arial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E06AB-07F5-0E34-3027-D35019E68897}"/>
              </a:ext>
            </a:extLst>
          </p:cNvPr>
          <p:cNvSpPr txBox="1"/>
          <p:nvPr/>
        </p:nvSpPr>
        <p:spPr>
          <a:xfrm>
            <a:off x="355107" y="2305967"/>
            <a:ext cx="8380519" cy="82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US" sz="16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Un estudiante que está en necesidad de servicios de educación especial como resultado de su discapacidad.  Las clasificaciones bajo IDEA son:</a:t>
            </a:r>
            <a:r>
              <a:rPr lang="es-US" sz="40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7428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A9320-BA95-9F62-3B58-784E5E8A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D567-B7B4-473A-A858-9C3859BA076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85F3C-0B92-8693-D560-DD33ACFBCA0A}"/>
              </a:ext>
            </a:extLst>
          </p:cNvPr>
          <p:cNvSpPr txBox="1"/>
          <p:nvPr/>
        </p:nvSpPr>
        <p:spPr>
          <a:xfrm>
            <a:off x="567559" y="2983298"/>
            <a:ext cx="9370709" cy="35086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Discapacidad del Aprendizaje (LD)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Deficiencia Auditiva 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Deficiencia del Habla o Lenguaje (SLI)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Disminución Visual 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Discapacidad Emocional (ED)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Deficiencia 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Ortopédica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Autismo </a:t>
            </a: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r>
              <a:rPr lang="es-US" sz="14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(TBI)</a:t>
            </a: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Lesión Cerebral Traumática (TBI)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Otro Problema Médico (OHI) </a:t>
            </a:r>
            <a:endParaRPr lang="es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Discapacidad de aprendizaje especifica 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Sordera-Ceguera 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Sordera </a:t>
            </a:r>
          </a:p>
          <a:p>
            <a:pPr marL="342900" indent="-3429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v"/>
              <a:defRPr/>
            </a:pPr>
            <a:r>
              <a:rPr lang="es-US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Discapacidades Múltiples</a:t>
            </a:r>
          </a:p>
          <a:p>
            <a:pPr>
              <a:spcBef>
                <a:spcPts val="400"/>
              </a:spcBef>
              <a:buClr>
                <a:schemeClr val="bg2"/>
              </a:buClr>
              <a:defRPr/>
            </a:pPr>
            <a:endParaRPr 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FD221-93FD-8786-6E10-F0BD265A78F5}"/>
              </a:ext>
            </a:extLst>
          </p:cNvPr>
          <p:cNvSpPr txBox="1"/>
          <p:nvPr/>
        </p:nvSpPr>
        <p:spPr>
          <a:xfrm>
            <a:off x="355107" y="5051774"/>
            <a:ext cx="7446510" cy="1717397"/>
          </a:xfrm>
          <a:prstGeom prst="rect">
            <a:avLst/>
          </a:prstGeom>
          <a:solidFill>
            <a:srgbClr val="A9A9A9"/>
          </a:solidFill>
          <a:ln>
            <a:solidFill>
              <a:srgbClr val="00758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342900" indent="-34290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1600" b="0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400058" lvl="2" indent="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None/>
              <a:defRPr b="1" i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R="0" lvl="0" algn="just">
              <a:lnSpc>
                <a:spcPct val="100000"/>
              </a:lnSpc>
            </a:pPr>
            <a:r>
              <a:rPr lang="es-US">
                <a:sym typeface="Teko"/>
              </a:rPr>
              <a:t>Un diagnóstico tal vez no sea suficiente </a:t>
            </a:r>
          </a:p>
          <a:p>
            <a:pPr algn="just">
              <a:lnSpc>
                <a:spcPct val="100000"/>
              </a:lnSpc>
            </a:pPr>
            <a:r>
              <a:rPr lang="es-US">
                <a:sym typeface="Teko"/>
              </a:rPr>
              <a:t>La clasificación NO determina lugar o servicios</a:t>
            </a:r>
            <a:endParaRPr lang="es-US"/>
          </a:p>
          <a:p>
            <a:pPr algn="just">
              <a:lnSpc>
                <a:spcPct val="100000"/>
              </a:lnSpc>
            </a:pPr>
            <a:r>
              <a:rPr lang="es-US">
                <a:sym typeface="Teko"/>
              </a:rPr>
              <a:t>Estudiantes son servidos de acuerdo a la necesidad y </a:t>
            </a:r>
            <a:r>
              <a:rPr lang="es-US" u="sng">
                <a:sym typeface="Teko"/>
              </a:rPr>
              <a:t>NO</a:t>
            </a:r>
            <a:r>
              <a:rPr lang="es-US">
                <a:sym typeface="Teko"/>
              </a:rPr>
              <a:t> a la  clasificación</a:t>
            </a:r>
          </a:p>
          <a:p>
            <a:pPr algn="just">
              <a:lnSpc>
                <a:spcPct val="100000"/>
              </a:lnSpc>
            </a:pPr>
            <a:r>
              <a:rPr lang="es-US">
                <a:sym typeface="Teko"/>
              </a:rPr>
              <a:t>La meta es proveer FAPE en un ambiente menos restringido LRE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8DBC-EE0B-8992-8ACD-0FD5B21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075"/>
            <a:ext cx="9143999" cy="1359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457200"/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¿Quién tiene derecho a la </a:t>
            </a:r>
            <a:b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</a:br>
            <a:r>
              <a:rPr lang="es-US" sz="3800" b="1">
                <a:solidFill>
                  <a:schemeClr val="bg1"/>
                </a:solidFill>
                <a:latin typeface="Arial headings"/>
                <a:sym typeface="Teko"/>
              </a:rPr>
              <a:t>educación especial?</a:t>
            </a:r>
            <a:br>
              <a:rPr lang="es-US" sz="3800" b="1">
                <a:solidFill>
                  <a:schemeClr val="bg1"/>
                </a:solidFill>
                <a:latin typeface="Arial headings"/>
              </a:rPr>
            </a:br>
            <a:endParaRPr lang="en-US" sz="3800" b="1">
              <a:solidFill>
                <a:schemeClr val="bg1"/>
              </a:solidFill>
              <a:latin typeface="Arial heading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FB366A-B25E-E19F-7D0C-3AC3F24C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74283"/>
            <a:ext cx="1016170" cy="49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A9320-BA95-9F62-3B58-784E5E8A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D567-B7B4-473A-A858-9C3859BA076C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srgbClr val="EDEDED">
                    <a:tint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srgbClr val="EDEDED">
                  <a:tint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AE59E-73A5-9123-4928-B1B6EC2D2FB1}"/>
              </a:ext>
            </a:extLst>
          </p:cNvPr>
          <p:cNvSpPr txBox="1"/>
          <p:nvPr/>
        </p:nvSpPr>
        <p:spPr>
          <a:xfrm>
            <a:off x="1319742" y="2618440"/>
            <a:ext cx="6681258" cy="392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6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eko"/>
              </a:rPr>
              <a:t>Estudiantes con discapacidades quienes requieren instrucción especializada modificada</a:t>
            </a: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US" sz="1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eko"/>
              </a:rPr>
              <a:t>Incluye a estudiantes que NO tienen limitaciones cognitivas (por ejemplo, estudiantes con discapacidades físicas, mentales como síndrome de déficit atencional (ADHD), trastorno bipolar, etc.)</a:t>
            </a:r>
            <a:endParaRPr lang="es-US" sz="1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6" lvl="1" indent="-342906" algn="just" defTabSz="457207">
              <a:spcBef>
                <a:spcPts val="1000"/>
              </a:spcBef>
              <a:buClr>
                <a:srgbClr val="007582"/>
              </a:buClr>
              <a:buSzPct val="80000"/>
              <a:buFont typeface="Wingdings" panose="05000000000000000000" pitchFamily="2" charset="2"/>
              <a:buChar char="v"/>
              <a:defRPr/>
            </a:pPr>
            <a:endParaRPr lang="es-US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eko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rgbClr val="00758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5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rgbClr val="EDEDED"/>
      </a:dk1>
      <a:lt1>
        <a:srgbClr val="F8F8F8"/>
      </a:lt1>
      <a:dk2>
        <a:srgbClr val="428994"/>
      </a:dk2>
      <a:lt2>
        <a:srgbClr val="428994"/>
      </a:lt2>
      <a:accent1>
        <a:srgbClr val="8C2233"/>
      </a:accent1>
      <a:accent2>
        <a:srgbClr val="3E919C"/>
      </a:accent2>
      <a:accent3>
        <a:srgbClr val="767676"/>
      </a:accent3>
      <a:accent4>
        <a:srgbClr val="000000"/>
      </a:accent4>
      <a:accent5>
        <a:srgbClr val="5F5F5F"/>
      </a:accent5>
      <a:accent6>
        <a:srgbClr val="4D4D4D"/>
      </a:accent6>
      <a:hlink>
        <a:srgbClr val="C00000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809292-80da-46ff-96e3-74e4c3cda7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8EE6D7BC4E048B08F03894465B41D" ma:contentTypeVersion="14" ma:contentTypeDescription="Create a new document." ma:contentTypeScope="" ma:versionID="c71957c31c864a72fd224c77a51d1fbb">
  <xsd:schema xmlns:xsd="http://www.w3.org/2001/XMLSchema" xmlns:xs="http://www.w3.org/2001/XMLSchema" xmlns:p="http://schemas.microsoft.com/office/2006/metadata/properties" xmlns:ns3="a3809292-80da-46ff-96e3-74e4c3cda757" xmlns:ns4="079a1df7-ada8-4e26-842e-3f776753208a" targetNamespace="http://schemas.microsoft.com/office/2006/metadata/properties" ma:root="true" ma:fieldsID="060f0078fc532a7b5106707778edb730" ns3:_="" ns4:_="">
    <xsd:import namespace="a3809292-80da-46ff-96e3-74e4c3cda757"/>
    <xsd:import namespace="079a1df7-ada8-4e26-842e-3f7767532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09292-80da-46ff-96e3-74e4c3cda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a1df7-ada8-4e26-842e-3f7767532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5F3D6-9661-4F81-9CBE-02B855E4D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55C144-DFA7-4432-8977-AB5B32CA0E34}">
  <ds:schemaRefs>
    <ds:schemaRef ds:uri="http://purl.org/dc/terms/"/>
    <ds:schemaRef ds:uri="http://schemas.microsoft.com/office/2006/documentManagement/types"/>
    <ds:schemaRef ds:uri="http://www.w3.org/XML/1998/namespace"/>
    <ds:schemaRef ds:uri="a3809292-80da-46ff-96e3-74e4c3cda757"/>
    <ds:schemaRef ds:uri="http://purl.org/dc/dcmitype/"/>
    <ds:schemaRef ds:uri="http://purl.org/dc/elements/1.1/"/>
    <ds:schemaRef ds:uri="079a1df7-ada8-4e26-842e-3f776753208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0309B50-8137-4590-8898-E1F8F8ED22AE}">
  <ds:schemaRefs>
    <ds:schemaRef ds:uri="079a1df7-ada8-4e26-842e-3f776753208a"/>
    <ds:schemaRef ds:uri="a3809292-80da-46ff-96e3-74e4c3cda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6258</Words>
  <Application>Microsoft Office PowerPoint</Application>
  <PresentationFormat>On-screen Show (4:3)</PresentationFormat>
  <Paragraphs>620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headings</vt:lpstr>
      <vt:lpstr>Calibri</vt:lpstr>
      <vt:lpstr>Century Gothic</vt:lpstr>
      <vt:lpstr>Tahoma</vt:lpstr>
      <vt:lpstr>Teko</vt:lpstr>
      <vt:lpstr>Wingdings</vt:lpstr>
      <vt:lpstr>Wingdings 3</vt:lpstr>
      <vt:lpstr>Ion</vt:lpstr>
      <vt:lpstr>Taller de Educación  Especial para  Padres y Defensores   Paola Martínez Boone, MSW Defensora Superior y Coordinadora de  Educación Especial      </vt:lpstr>
      <vt:lpstr>Atención</vt:lpstr>
      <vt:lpstr>Introducción a NYLPI Nuestra Misión</vt:lpstr>
      <vt:lpstr>Acerca de NYLPI</vt:lpstr>
      <vt:lpstr> Justicia de Discapacidad</vt:lpstr>
      <vt:lpstr>Agenda </vt:lpstr>
      <vt:lpstr>¿Qué es…?</vt:lpstr>
      <vt:lpstr>¿Quién es un estudiante  con discapacidades?</vt:lpstr>
      <vt:lpstr>¿Quién tiene derecho a la  educación especial? </vt:lpstr>
      <vt:lpstr>¿Quién está envuelto en el  proceso de  educación especial? </vt:lpstr>
      <vt:lpstr>¿Cómo es el proceso de  educación especial?  </vt:lpstr>
      <vt:lpstr>¿Cuáles son los diferentes  “sistemas” en donde un estudiante  puede recibir educación especial?</vt:lpstr>
      <vt:lpstr>¿Qué son Evaluaciones? </vt:lpstr>
      <vt:lpstr>¿Qué son Evaluaciones… a continuación? </vt:lpstr>
      <vt:lpstr>¿Qué es un programa  educativo individualizado  (IEP por siglas en Inglés)? </vt:lpstr>
      <vt:lpstr> ¿Qué programas ASD están disponibles dentro del DOE? </vt:lpstr>
      <vt:lpstr>¿Qué es el programa NEST  y cómo califica un estudiante?</vt:lpstr>
      <vt:lpstr>¿Qué es el programa  HORIZON y cómo califica  un estudiante?</vt:lpstr>
      <vt:lpstr>¿Qué es el programa ACES  y cómo califica un estudiante?</vt:lpstr>
      <vt:lpstr>¿Qué es el programa AIMS  y cómo califica un estudiante?</vt:lpstr>
      <vt:lpstr>¿Qué debo hacer si la escuela  siempre me llama con respecto  al comportamiento de mi hijo?</vt:lpstr>
      <vt:lpstr>¿Qué tipos de servicios de salud  mental para niños y adolescentes  están disponibles en  la ciudad de Nueva York?</vt:lpstr>
      <vt:lpstr>¿Qué tipos de servicios de salud  mental para niños y adolescentes  están disponibles en  la ciudad de Nueva York?</vt:lpstr>
      <vt:lpstr>¿Qué es el  Tratamiento Clínico?</vt:lpstr>
      <vt:lpstr> ¿Qué debo hacer si mi hijo  continúa suspendido?  ¿Cuáles son sus derechos? </vt:lpstr>
      <vt:lpstr>¿Cuáles son los  Tipos de Abuso</vt:lpstr>
      <vt:lpstr>Colocación en una  Escuela Privada</vt:lpstr>
      <vt:lpstr>PowerPoint Presentation</vt:lpstr>
      <vt:lpstr> ¿Quién está a cargo del IEP del  estudiante cuando  atiende una escuela chárter?  </vt:lpstr>
      <vt:lpstr>  ¿Qué pasa cuando la escuela  chárter no está cumpliendo  con el IEP?   </vt:lpstr>
      <vt:lpstr>Sección 504 (§504)</vt:lpstr>
      <vt:lpstr>¿A dónde pido un plan 504? </vt:lpstr>
      <vt:lpstr>Mis Derechos a Procedimientos ¿Qué debo hacer si no estoy de  acuerdo con las recomendaciones del equipo de IEP? </vt:lpstr>
      <vt:lpstr>Centros de Mediación en la  Ciudad de Nueva York </vt:lpstr>
      <vt:lpstr> Para Escuelas Privadas  no Aprobadas  </vt:lpstr>
      <vt:lpstr>¿Qué es la Planificación  de la Transición?</vt:lpstr>
      <vt:lpstr>¿Qué es el Cronograma de Planificación de la Transición?</vt:lpstr>
      <vt:lpstr>Enlaces de Recursos de  Planificación de Transición</vt:lpstr>
      <vt:lpstr>Recursos en Nueva York  para Educación Especial</vt:lpstr>
      <vt:lpstr>Lista de Hojas  Educativas de NYLPI </vt:lpstr>
      <vt:lpstr>PowerPoint Presentation</vt:lpstr>
      <vt:lpstr>¿Preguntas? </vt:lpstr>
      <vt:lpstr>  Thank You Gracias Mèsi   谢谢 (Xièxiè) Спасибо  धन्यवाद (dhanyavaad) Grazie 고맙습니다 (gomabseubnida) شكرا (Shukraan)     </vt:lpstr>
    </vt:vector>
  </TitlesOfParts>
  <Company>NYLPI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NYLPI</dc:creator>
  <cp:lastModifiedBy>Paola Martinez Boone</cp:lastModifiedBy>
  <cp:revision>2</cp:revision>
  <cp:lastPrinted>2018-08-07T13:57:06Z</cp:lastPrinted>
  <dcterms:created xsi:type="dcterms:W3CDTF">2006-07-12T19:02:31Z</dcterms:created>
  <dcterms:modified xsi:type="dcterms:W3CDTF">2023-10-19T13:38:50Z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0x0101040024FB596B2981DD4C9192AE99CB17F110</vt:lpwstr>
  </property>
  <property fmtid="{D5CDD505-2E9C-101B-9397-08002B2CF9AE}" pid="3" name="_dlc_DocId">
    <vt:lpwstr>ZKDKKNHUHKQU-1993383766-885861</vt:lpwstr>
  </property>
  <property fmtid="{D5CDD505-2E9C-101B-9397-08002B2CF9AE}" pid="4" name="_dlc_DocIdItemGuid">
    <vt:lpwstr>8184fa8a-0733-4ae1-b7eb-b2e7c9fe3e20</vt:lpwstr>
  </property>
  <property fmtid="{D5CDD505-2E9C-101B-9397-08002B2CF9AE}" pid="5" name="_dlc_DocIdUrl">
    <vt:lpwstr>https://nylpi1.sharepoint.com/sites/staff/_layouts/15/DocIdRedir.aspx?ID=ZKDKKNHUHKQU-1993383766-885861, ZKDKKNHUHKQU-1993383766-885861</vt:lpwstr>
  </property>
</Properties>
</file>